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36" r:id="rId3"/>
    <p:sldId id="281" r:id="rId4"/>
    <p:sldId id="257" r:id="rId5"/>
    <p:sldId id="297" r:id="rId6"/>
    <p:sldId id="269" r:id="rId7"/>
    <p:sldId id="328" r:id="rId8"/>
    <p:sldId id="273" r:id="rId9"/>
    <p:sldId id="330" r:id="rId10"/>
    <p:sldId id="333" r:id="rId11"/>
    <p:sldId id="334" r:id="rId12"/>
    <p:sldId id="338" r:id="rId13"/>
    <p:sldId id="347" r:id="rId14"/>
    <p:sldId id="348" r:id="rId15"/>
    <p:sldId id="350" r:id="rId16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0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3EA7F-87EF-445C-993B-16BBA9F2F64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C0AA9-0C4E-485B-9B68-C6247A67BF4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D3855-59FE-44A1-8998-1E3289E838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7BDA8-592E-4F77-8EA6-99816F3C5B6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90E93-B553-4E11-92BB-D2ED0E2978E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98567-C970-405E-8FB3-BCA88159B59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89E6E-7A33-4BE5-97CE-9D7717B323C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52801-7ECB-434C-88BC-82DB38C3C9E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BDF0-9291-4679-8456-BE51949C6C6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DFDA7-D8EC-4E3B-B94A-52A5DDF451B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659E3-5929-4BBC-874D-FBC57158E5F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57E8994-EF35-4120-A8D4-8ACD6606DD2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338" y="0"/>
            <a:ext cx="9181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053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0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Prostokąt 8"/>
          <p:cNvSpPr>
            <a:spLocks noChangeArrowheads="1"/>
          </p:cNvSpPr>
          <p:nvPr/>
        </p:nvSpPr>
        <p:spPr bwMode="auto">
          <a:xfrm>
            <a:off x="2143108" y="1428736"/>
            <a:ext cx="457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000" b="1" dirty="0"/>
              <a:t>Nazwa zadania:</a:t>
            </a:r>
          </a:p>
          <a:p>
            <a:pPr algn="ctr" eaLnBrk="1" hangingPunct="1"/>
            <a:endParaRPr lang="pl-PL" altLang="pl-PL" b="1" dirty="0"/>
          </a:p>
        </p:txBody>
      </p:sp>
      <p:sp>
        <p:nvSpPr>
          <p:cNvPr id="2056" name="Prostokąt 3"/>
          <p:cNvSpPr>
            <a:spLocks noChangeArrowheads="1"/>
          </p:cNvSpPr>
          <p:nvPr/>
        </p:nvSpPr>
        <p:spPr bwMode="auto">
          <a:xfrm>
            <a:off x="214282" y="1928802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400" b="1" dirty="0"/>
              <a:t>„Ochrona powietrza i zmniejszenie wykorzystania energii z tradycyjnych źródeł w Gminie Wilkołaz.”</a:t>
            </a:r>
            <a:endParaRPr lang="pl-PL" altLang="pl-PL" sz="3200" b="1" dirty="0"/>
          </a:p>
        </p:txBody>
      </p:sp>
      <p:pic>
        <p:nvPicPr>
          <p:cNvPr id="2057" name="Obraz 9" descr="E:\RPO_2014_2020\4.1Solary_fotowoltaika\EFRR_3_znaki_kolor.jpg"/>
          <p:cNvPicPr>
            <a:picLocks noChangeAspect="1" noChangeArrowheads="1"/>
          </p:cNvPicPr>
          <p:nvPr/>
        </p:nvPicPr>
        <p:blipFill>
          <a:blip r:embed="rId4" cstate="print"/>
          <a:srcRect l="11894" t="23073" r="13362" b="22015"/>
          <a:stretch>
            <a:fillRect/>
          </a:stretch>
        </p:blipFill>
        <p:spPr bwMode="auto">
          <a:xfrm>
            <a:off x="1695830" y="5598244"/>
            <a:ext cx="571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pole tekstowe 1"/>
          <p:cNvSpPr txBox="1">
            <a:spLocks noChangeArrowheads="1"/>
          </p:cNvSpPr>
          <p:nvPr/>
        </p:nvSpPr>
        <p:spPr bwMode="auto">
          <a:xfrm>
            <a:off x="3949700" y="4270375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/>
              <a:t>Inwestor:</a:t>
            </a:r>
          </a:p>
        </p:txBody>
      </p:sp>
      <p:sp>
        <p:nvSpPr>
          <p:cNvPr id="2059" name="pole tekstowe 2"/>
          <p:cNvSpPr txBox="1">
            <a:spLocks noChangeArrowheads="1"/>
          </p:cNvSpPr>
          <p:nvPr/>
        </p:nvSpPr>
        <p:spPr bwMode="auto">
          <a:xfrm>
            <a:off x="3506446" y="4633883"/>
            <a:ext cx="2073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 sz="2000" b="1" dirty="0"/>
              <a:t>Gmina Wilkołaz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908175" y="115888"/>
            <a:ext cx="1570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Kotłownia.</a:t>
            </a:r>
          </a:p>
        </p:txBody>
      </p:sp>
      <p:pic>
        <p:nvPicPr>
          <p:cNvPr id="14342" name="Obraz 6" descr="aranz_sol_st_i_414px_jpg_414_414_norm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92150"/>
            <a:ext cx="4284663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71525" y="0"/>
            <a:ext cx="837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051050" y="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HARMONOGRAM PRAC</a:t>
            </a:r>
          </a:p>
        </p:txBody>
      </p:sp>
      <p:sp>
        <p:nvSpPr>
          <p:cNvPr id="16390" name="pole tekstowe 1"/>
          <p:cNvSpPr txBox="1">
            <a:spLocks noChangeArrowheads="1"/>
          </p:cNvSpPr>
          <p:nvPr/>
        </p:nvSpPr>
        <p:spPr bwMode="auto">
          <a:xfrm>
            <a:off x="2411413" y="1052513"/>
            <a:ext cx="62642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AutoNum type="arabicPeriod"/>
            </a:pPr>
            <a:r>
              <a:rPr lang="pl-PL" altLang="pl-PL" sz="2000" dirty="0"/>
              <a:t>Roboty montażowe 2 etapy:</a:t>
            </a:r>
          </a:p>
          <a:p>
            <a:pPr marL="342900" indent="-342900" eaLnBrk="1" hangingPunct="1">
              <a:buFontTx/>
              <a:buChar char="-"/>
            </a:pPr>
            <a:r>
              <a:rPr lang="pl-PL" altLang="pl-PL" sz="2000" b="1" dirty="0"/>
              <a:t>I ETAP  - od 26 listopad do 24 grudzień 2018</a:t>
            </a:r>
          </a:p>
          <a:p>
            <a:pPr eaLnBrk="1" hangingPunct="1"/>
            <a:r>
              <a:rPr lang="pl-PL" altLang="pl-PL" sz="2000" b="1" dirty="0"/>
              <a:t>	70 instalacji</a:t>
            </a:r>
          </a:p>
          <a:p>
            <a:pPr marL="342900" indent="-342900" eaLnBrk="1" hangingPunct="1">
              <a:buFontTx/>
              <a:buChar char="-"/>
            </a:pPr>
            <a:r>
              <a:rPr lang="pl-PL" altLang="pl-PL" sz="2000" b="1" dirty="0"/>
              <a:t>II ETAP - od 1 stycznia 2019 do 1 sierpnia 2019r</a:t>
            </a:r>
          </a:p>
          <a:p>
            <a:pPr eaLnBrk="1" hangingPunct="1"/>
            <a:r>
              <a:rPr lang="pl-PL" altLang="pl-PL" sz="2000" dirty="0"/>
              <a:t>	</a:t>
            </a:r>
            <a:r>
              <a:rPr lang="pl-PL" altLang="pl-PL" sz="2000" b="1" dirty="0"/>
              <a:t>517 </a:t>
            </a:r>
            <a:r>
              <a:rPr lang="pl-PL" altLang="pl-PL" sz="2000" b="1" dirty="0" err="1"/>
              <a:t>instaljci</a:t>
            </a:r>
            <a:endParaRPr lang="pl-PL" altLang="pl-PL" sz="2000" b="1" dirty="0"/>
          </a:p>
          <a:p>
            <a:pPr eaLnBrk="1" hangingPunct="1"/>
            <a:r>
              <a:rPr lang="pl-PL" altLang="pl-PL" sz="2000" dirty="0"/>
              <a:t>Szczegółowy harmonogram w rozbiciu na sołectwa zostanie systematycznie przekazywany do </a:t>
            </a:r>
            <a:r>
              <a:rPr lang="pl-PL" altLang="pl-PL" sz="2000" b="1" dirty="0"/>
              <a:t>UG</a:t>
            </a:r>
            <a:r>
              <a:rPr lang="pl-PL" altLang="pl-PL" sz="2000" dirty="0"/>
              <a:t>.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2.  Termin zakończenia robót: 30.10.2019 r.</a:t>
            </a:r>
            <a:endParaRPr lang="pl-PL" altLang="pl-PL" sz="2000" b="1" dirty="0"/>
          </a:p>
          <a:p>
            <a:pPr eaLnBrk="1" hangingPunct="1"/>
            <a:endParaRPr lang="pl-PL" altLang="pl-PL" sz="2000" dirty="0"/>
          </a:p>
        </p:txBody>
      </p:sp>
      <p:pic>
        <p:nvPicPr>
          <p:cNvPr id="1639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3077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307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2442"/>
            <a:ext cx="212372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ytuł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1440160"/>
          </a:xfrm>
        </p:spPr>
        <p:txBody>
          <a:bodyPr/>
          <a:lstStyle/>
          <a:p>
            <a:r>
              <a:rPr lang="pl-PL" altLang="pl-PL" dirty="0"/>
              <a:t>WARUNKI DOFINANSOWANIA</a:t>
            </a:r>
          </a:p>
        </p:txBody>
      </p:sp>
      <p:sp>
        <p:nvSpPr>
          <p:cNvPr id="3081" name="Podtytuł 3"/>
          <p:cNvSpPr>
            <a:spLocks noGrp="1"/>
          </p:cNvSpPr>
          <p:nvPr>
            <p:ph type="subTitle" idx="1"/>
          </p:nvPr>
        </p:nvSpPr>
        <p:spPr>
          <a:xfrm>
            <a:off x="11113" y="1500174"/>
            <a:ext cx="4918077" cy="3657018"/>
          </a:xfrm>
        </p:spPr>
        <p:txBody>
          <a:bodyPr/>
          <a:lstStyle/>
          <a:p>
            <a:pPr algn="l"/>
            <a:r>
              <a:rPr lang="pl-PL" altLang="pl-PL" dirty="0"/>
              <a:t>Koszty kwalifikowane	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Dostawa urządzeń zestawu solarnego </a:t>
            </a:r>
            <a:r>
              <a:rPr lang="pl-PL" altLang="pl-PL" sz="1400" dirty="0" err="1"/>
              <a:t>tj</a:t>
            </a:r>
            <a:r>
              <a:rPr lang="pl-PL" altLang="pl-PL" sz="1400" dirty="0"/>
              <a:t>:		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Kolektory, podgrzewacz solarny, grupa pompowa	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Przewody solarne z izolacją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Zabezpieczenie podgrzewacza, instalacji solarnej,        </a:t>
            </a:r>
          </a:p>
          <a:p>
            <a:pPr algn="l"/>
            <a:r>
              <a:rPr lang="pl-PL" altLang="pl-PL" sz="1400" dirty="0"/>
              <a:t>      kotłowni przed wzrostem ciśnienia		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Dostawa i montaż kotła na biomasę z asortymentem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Zapewnienie serwisu w okresie gwarancji,</a:t>
            </a:r>
          </a:p>
          <a:p>
            <a:pPr marL="285750" indent="-285750" algn="l">
              <a:buFontTx/>
              <a:buChar char="-"/>
            </a:pPr>
            <a:r>
              <a:rPr lang="pl-PL" altLang="pl-PL" sz="1400" dirty="0"/>
              <a:t>Wykonanie platformy do monitorowania sieci</a:t>
            </a:r>
          </a:p>
          <a:p>
            <a:pPr marL="285750" indent="-285750" algn="l">
              <a:buFontTx/>
              <a:buChar char="-"/>
            </a:pPr>
            <a:endParaRPr lang="pl-PL" altLang="pl-PL" sz="1400" dirty="0"/>
          </a:p>
        </p:txBody>
      </p:sp>
      <p:sp>
        <p:nvSpPr>
          <p:cNvPr id="10" name="Podtytuł 3"/>
          <p:cNvSpPr txBox="1">
            <a:spLocks/>
          </p:cNvSpPr>
          <p:nvPr/>
        </p:nvSpPr>
        <p:spPr bwMode="auto">
          <a:xfrm>
            <a:off x="4500562" y="1500174"/>
            <a:ext cx="4786346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niekwalifikowane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Prace przygotowawcze i porządkowe pod montaż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instalacji solarnej wraz z doprowadzeniem orurowania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Podłączenie górnej wężownicy do instalacji CO  (nie dotyczy instalacji,</a:t>
            </a:r>
            <a:r>
              <a:rPr kumimoji="0" lang="pl-PL" altLang="pl-PL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gdzie będzie montowany kocioł na biomasę)</a:t>
            </a: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Podłączanie alternatywnych źródeł energii tj. grzałka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Doprowadzenie instalacji elektrycznej z uziemieniem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kotłowni, gdzie będzie wymiana kotła należy: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usunięcie istniejącego źródło ciepła,</a:t>
            </a:r>
            <a:endParaRPr kumimoji="0" lang="pl-PL" altLang="pl-PL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	- wymiana wkładu kominowego,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wykonanie instalacji nawiewnej i wywiewnej.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l-PL" altLang="pl-P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500134" y="500063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*koszty kwalifikowane – koszty dofinansowywane przez Unię Europejską</a:t>
            </a:r>
          </a:p>
          <a:p>
            <a:r>
              <a:rPr lang="pl-PL" sz="1200" dirty="0"/>
              <a:t>*koszty niekwalifikowane – koszty nie dofinansowywane przez Unię Europejską</a:t>
            </a:r>
          </a:p>
        </p:txBody>
      </p:sp>
    </p:spTree>
    <p:extLst>
      <p:ext uri="{BB962C8B-B14F-4D97-AF65-F5344CB8AC3E}">
        <p14:creationId xmlns:p14="http://schemas.microsoft.com/office/powerpoint/2010/main" val="78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16113" y="115888"/>
            <a:ext cx="3509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ZAKRES PRAC Wykonawcy</a:t>
            </a:r>
          </a:p>
        </p:txBody>
      </p:sp>
      <p:sp>
        <p:nvSpPr>
          <p:cNvPr id="2" name="pole tekstowe 1">
            <a:extLst/>
          </p:cNvPr>
          <p:cNvSpPr txBox="1"/>
          <p:nvPr/>
        </p:nvSpPr>
        <p:spPr>
          <a:xfrm>
            <a:off x="1916113" y="764704"/>
            <a:ext cx="712038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b="1" dirty="0"/>
              <a:t>Zakres prac:</a:t>
            </a:r>
          </a:p>
          <a:p>
            <a:pPr>
              <a:defRPr/>
            </a:pPr>
            <a:r>
              <a:rPr lang="pl-PL" dirty="0"/>
              <a:t>1.  Montaż kolektorów słonecznych tylko na budynku mieszkalnym.</a:t>
            </a:r>
          </a:p>
          <a:p>
            <a:pPr>
              <a:defRPr/>
            </a:pPr>
            <a:r>
              <a:rPr lang="pl-PL" dirty="0"/>
              <a:t>2. Wniesienie i podłączenie podgrzewacza c.w.u. do </a:t>
            </a:r>
          </a:p>
          <a:p>
            <a:pPr>
              <a:defRPr/>
            </a:pPr>
            <a:r>
              <a:rPr lang="pl-PL" dirty="0"/>
              <a:t>     wyprowadzonej instalacji zimnej i ciepłej wody.</a:t>
            </a:r>
          </a:p>
          <a:p>
            <a:pPr marL="342900" indent="-342900">
              <a:buAutoNum type="arabicPeriod" startAt="4"/>
              <a:defRPr/>
            </a:pPr>
            <a:r>
              <a:rPr lang="pl-PL" dirty="0"/>
              <a:t>Montaż reduktora ciśnienia </a:t>
            </a:r>
          </a:p>
          <a:p>
            <a:pPr>
              <a:defRPr/>
            </a:pPr>
            <a:r>
              <a:rPr lang="pl-PL" dirty="0"/>
              <a:t>5.  Montaż naczyń przeponowych </a:t>
            </a:r>
            <a:r>
              <a:rPr lang="pl-PL" dirty="0" err="1"/>
              <a:t>solar</a:t>
            </a:r>
            <a:r>
              <a:rPr lang="pl-PL" dirty="0"/>
              <a:t> i </a:t>
            </a:r>
            <a:r>
              <a:rPr lang="pl-PL" dirty="0" err="1"/>
              <a:t>cwu</a:t>
            </a:r>
            <a:endParaRPr lang="pl-PL" dirty="0"/>
          </a:p>
          <a:p>
            <a:pPr>
              <a:defRPr/>
            </a:pPr>
            <a:r>
              <a:rPr lang="pl-PL" dirty="0"/>
              <a:t>6.  Podłączenie termostatyczny zawór </a:t>
            </a:r>
            <a:r>
              <a:rPr lang="pl-PL" dirty="0" err="1"/>
              <a:t>antyoparzeniowy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7.  Montaż anody tytanowej w każdym podgrzewaczu </a:t>
            </a:r>
            <a:r>
              <a:rPr lang="pl-PL" dirty="0" err="1"/>
              <a:t>c.w.u</a:t>
            </a:r>
            <a:endParaRPr lang="pl-PL" dirty="0"/>
          </a:p>
          <a:p>
            <a:pPr>
              <a:defRPr/>
            </a:pPr>
            <a:r>
              <a:rPr lang="pl-PL" dirty="0"/>
              <a:t>8.  Wykonanie instalacji łączącej zestawy kolektorów z </a:t>
            </a:r>
            <a:br>
              <a:rPr lang="pl-PL" dirty="0"/>
            </a:br>
            <a:r>
              <a:rPr lang="pl-PL" dirty="0"/>
              <a:t>     podgrzewaczem c.w.u. i jej ocieplenie.</a:t>
            </a:r>
          </a:p>
          <a:p>
            <a:pPr marL="342900" indent="-342900">
              <a:buFontTx/>
              <a:buAutoNum type="arabicPeriod" startAt="9"/>
              <a:defRPr/>
            </a:pPr>
            <a:r>
              <a:rPr lang="pl-PL" dirty="0"/>
              <a:t>Montaż grupy pompowej solarnej z osprzętem.</a:t>
            </a:r>
          </a:p>
          <a:p>
            <a:pPr marL="342900" indent="-342900">
              <a:buFontTx/>
              <a:buAutoNum type="arabicPeriod" startAt="9"/>
              <a:defRPr/>
            </a:pPr>
            <a:r>
              <a:rPr lang="pl-PL" dirty="0"/>
              <a:t>Montaż instalacji układu sterującego</a:t>
            </a:r>
          </a:p>
          <a:p>
            <a:r>
              <a:rPr lang="pl-PL" altLang="pl-PL" dirty="0"/>
              <a:t>11. Napełnienie instalacji czynnikiem solarnym.</a:t>
            </a:r>
          </a:p>
          <a:p>
            <a:r>
              <a:rPr lang="pl-PL" altLang="pl-PL" dirty="0"/>
              <a:t>12. Uruchomienie instalacji solarnej.</a:t>
            </a:r>
          </a:p>
          <a:p>
            <a:r>
              <a:rPr lang="pl-PL" altLang="pl-PL" dirty="0"/>
              <a:t>13. Przekazanie instrukcji obsługi wraz z projektem instalacji</a:t>
            </a:r>
          </a:p>
          <a:p>
            <a:r>
              <a:rPr lang="pl-PL" altLang="pl-PL" dirty="0"/>
              <a:t>      solarnej oraz przeszkolenie użytkowników</a:t>
            </a:r>
          </a:p>
          <a:p>
            <a:r>
              <a:rPr lang="pl-PL" altLang="pl-PL" dirty="0"/>
              <a:t>14. Wykonanie dokumentacji odbiorowej z czytelnym podpisem </a:t>
            </a:r>
          </a:p>
          <a:p>
            <a:r>
              <a:rPr lang="pl-PL" altLang="pl-PL" dirty="0"/>
              <a:t>      użytkownika instalacji solarnej</a:t>
            </a:r>
          </a:p>
        </p:txBody>
      </p:sp>
      <p:pic>
        <p:nvPicPr>
          <p:cNvPr id="2253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35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916113" y="115888"/>
            <a:ext cx="637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ZAKRES PRAC Właściciela budynku mieszkalnego</a:t>
            </a:r>
          </a:p>
        </p:txBody>
      </p:sp>
      <p:sp>
        <p:nvSpPr>
          <p:cNvPr id="2" name="pole tekstowe 1">
            <a:extLst/>
          </p:cNvPr>
          <p:cNvSpPr txBox="1"/>
          <p:nvPr/>
        </p:nvSpPr>
        <p:spPr>
          <a:xfrm>
            <a:off x="1916114" y="628650"/>
            <a:ext cx="7227886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l-PL" sz="2200" b="1" dirty="0"/>
              <a:t>Zakres prac: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prac porządkowych 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Odłączenie i wyniesienie istniejącego podgrzewacza CWU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Wykonanie prac budowlanych niezbędnych do montażu instalacji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Doprowadzenie instalacji wody zimnej ciepłej cyrkulacji oraz rurociągów centralnego ogrzewania do pomieszczenia montażu podgrzewacza solarnego.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Zakup grzałki do zbiornika CWU do alternatywnego podgrzewu wody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Zakup pompy obsługującej zrzut ciepła i ładowanie z kotła w okresie zimowym zbiornika </a:t>
            </a:r>
            <a:r>
              <a:rPr lang="pl-PL" dirty="0" err="1"/>
              <a:t>cwu</a:t>
            </a:r>
            <a:r>
              <a:rPr lang="pl-PL" dirty="0"/>
              <a:t> .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Zapewnienie dodatniej temperatury (+5 </a:t>
            </a:r>
            <a:r>
              <a:rPr lang="pl-PL" dirty="0" err="1"/>
              <a:t>st.C</a:t>
            </a:r>
            <a:r>
              <a:rPr lang="pl-PL" dirty="0"/>
              <a:t>) w pomieszczeniu, gdzie posadowiony zostanie zasobnik.</a:t>
            </a:r>
          </a:p>
          <a:p>
            <a:pPr marL="342900" indent="-342900">
              <a:buAutoNum type="arabicPeriod"/>
              <a:defRPr/>
            </a:pPr>
            <a:r>
              <a:rPr lang="pl-PL" altLang="pl-PL" dirty="0"/>
              <a:t>Wykonanie opinii o możliwości wykorzystania nieużywanych przewodów wentylacyjnych lub spalinowych do poprowadzenia nimi rur solarnych przez osobę uprawnioną.</a:t>
            </a:r>
          </a:p>
          <a:p>
            <a:pPr marL="342900" indent="-342900">
              <a:buAutoNum type="arabicPeriod"/>
              <a:defRPr/>
            </a:pPr>
            <a:r>
              <a:rPr lang="pl-PL" altLang="pl-PL" dirty="0"/>
              <a:t>Wykonanie instalacji elektrycznej - zgodnie z przepisami</a:t>
            </a:r>
          </a:p>
          <a:p>
            <a:pPr marL="342900" indent="-342900">
              <a:buAutoNum type="arabicPeriod"/>
              <a:defRPr/>
            </a:pPr>
            <a:r>
              <a:rPr lang="pl-PL" dirty="0"/>
              <a:t>W przypadku montażu kolektorów na dachu pokrytego azbestem, należy wymienić część połaci dachowej na papę/blachę tak aby można było wykonać montaż instalacji.</a:t>
            </a:r>
          </a:p>
          <a:p>
            <a:pPr>
              <a:defRPr/>
            </a:pPr>
            <a:r>
              <a:rPr lang="pl-PL" dirty="0"/>
              <a:t> </a:t>
            </a:r>
          </a:p>
          <a:p>
            <a:pPr>
              <a:defRPr/>
            </a:pPr>
            <a:endParaRPr lang="pl-PL" dirty="0"/>
          </a:p>
          <a:p>
            <a:pPr marL="457200" indent="-457200" eaLnBrk="1" hangingPunct="1">
              <a:buFontTx/>
              <a:buAutoNum type="arabicPeriod"/>
              <a:defRPr/>
            </a:pPr>
            <a:endParaRPr lang="pl-PL" dirty="0"/>
          </a:p>
          <a:p>
            <a:pPr marL="457200" indent="-457200" eaLnBrk="1" hangingPunct="1">
              <a:defRPr/>
            </a:pPr>
            <a:endParaRPr lang="pl-PL" dirty="0"/>
          </a:p>
          <a:p>
            <a:pPr marL="457200" indent="-457200" eaLnBrk="1" hangingPunct="1">
              <a:defRPr/>
            </a:pPr>
            <a:endParaRPr lang="pl-PL" sz="2000" dirty="0"/>
          </a:p>
        </p:txBody>
      </p:sp>
      <p:pic>
        <p:nvPicPr>
          <p:cNvPr id="1843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1835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835148" y="101675"/>
            <a:ext cx="6985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latin typeface="Calibri" pitchFamily="34" charset="0"/>
              </a:rPr>
              <a:t>ZAKRES I CENY PRAC DODATKOWYCH OFEROWANCH PRZEZ WYKONAWCĘ</a:t>
            </a:r>
          </a:p>
        </p:txBody>
      </p:sp>
      <p:sp>
        <p:nvSpPr>
          <p:cNvPr id="3" name="Symbol zastępczy zawartości 2">
            <a:extLst/>
          </p:cNvPr>
          <p:cNvSpPr>
            <a:spLocks/>
          </p:cNvSpPr>
          <p:nvPr/>
        </p:nvSpPr>
        <p:spPr bwMode="auto">
          <a:xfrm>
            <a:off x="468313" y="764704"/>
            <a:ext cx="8229600" cy="410415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dirty="0"/>
          </a:p>
          <a:p>
            <a:pPr algn="ctr" eaLnBrk="1" hangingPunct="1">
              <a:spcBef>
                <a:spcPct val="20000"/>
              </a:spcBef>
              <a:defRPr/>
            </a:pPr>
            <a:endParaRPr lang="pl-PL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455AFC26-8663-4BC9-BF70-AA5FA722C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40956"/>
              </p:ext>
            </p:extLst>
          </p:nvPr>
        </p:nvGraphicFramePr>
        <p:xfrm>
          <a:off x="888004" y="969258"/>
          <a:ext cx="7572428" cy="5196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650">
                  <a:extLst>
                    <a:ext uri="{9D8B030D-6E8A-4147-A177-3AD203B41FA5}">
                      <a16:colId xmlns="" xmlns:a16="http://schemas.microsoft.com/office/drawing/2014/main" val="2138708732"/>
                    </a:ext>
                  </a:extLst>
                </a:gridCol>
                <a:gridCol w="5149251">
                  <a:extLst>
                    <a:ext uri="{9D8B030D-6E8A-4147-A177-3AD203B41FA5}">
                      <a16:colId xmlns="" xmlns:a16="http://schemas.microsoft.com/office/drawing/2014/main" val="1012249228"/>
                    </a:ext>
                  </a:extLst>
                </a:gridCol>
                <a:gridCol w="1046371">
                  <a:extLst>
                    <a:ext uri="{9D8B030D-6E8A-4147-A177-3AD203B41FA5}">
                      <a16:colId xmlns="" xmlns:a16="http://schemas.microsoft.com/office/drawing/2014/main" val="4173402625"/>
                    </a:ext>
                  </a:extLst>
                </a:gridCol>
                <a:gridCol w="881156">
                  <a:extLst>
                    <a:ext uri="{9D8B030D-6E8A-4147-A177-3AD203B41FA5}">
                      <a16:colId xmlns="" xmlns:a16="http://schemas.microsoft.com/office/drawing/2014/main" val="118895636"/>
                    </a:ext>
                  </a:extLst>
                </a:gridCol>
              </a:tblGrid>
              <a:tr h="803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Nazwa usługi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Wartość brutto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Łączna kwota usługi (brutto)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extLst>
                  <a:ext uri="{0D108BD9-81ED-4DB2-BD59-A6C34878D82A}">
                    <a16:rowId xmlns="" xmlns:a16="http://schemas.microsoft.com/office/drawing/2014/main" val="2920846725"/>
                  </a:ext>
                </a:extLst>
              </a:tr>
              <a:tr h="826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Zakup oraz instalacja pompy obiegowej wraz z podłączeniem górnej wężownicy do instalacji CO wraz z niezbędną armaturą oraz czujnikami koniecznymi do opcji zrzutu ciepła oraz grzaniem zbiornika w lato i zimę z kotła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305279312"/>
                  </a:ext>
                </a:extLst>
              </a:tr>
              <a:tr h="331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Zakup oraz instalacja pompy cyrkulacyjnej CWU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3947544921"/>
                  </a:ext>
                </a:extLst>
              </a:tr>
              <a:tr h="331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Odłączenie i wyniesienie istniejącego podgrzewacz wody użytkowej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3891287681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Zakup oraz instalacja grzałki elektrycznej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3344180761"/>
                  </a:ext>
                </a:extLst>
              </a:tr>
              <a:tr h="1248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Wykonanie uziemionej instalacji elektrycznej zgodnej z przepisami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-    60 zł brutto zakupienie zabezpieczenia przeciwprzepięciowego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pl-PL" sz="1200">
                          <a:effectLst/>
                        </a:rPr>
                        <a:t>450 zł brutto wykonanie uziemienia instalacji przy pomocy szpilki uziemiającej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pl-PL" sz="1200">
                          <a:effectLst/>
                        </a:rPr>
                        <a:t>Wykonanie gniazdka elektrycznego trójpolowego w miejscu montażu sterownika solarnego z wykorzystaniem istniejącego uziemienia.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450,00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2693916046"/>
                  </a:ext>
                </a:extLst>
              </a:tr>
              <a:tr h="672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Doprowadzenie rur:             - CWU i ZWU (150 zł + 30 zł/mb. rury)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                                             - Cyrkulacja   (150 zł + 30 zł/mb. rury)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                                             - CO (150 zł + 30 zł/mb. rury)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……….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……….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……….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2944991266"/>
                  </a:ext>
                </a:extLst>
              </a:tr>
              <a:tr h="367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Montaż zaworu </a:t>
                      </a:r>
                      <a:r>
                        <a:rPr lang="pl-PL" sz="120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antyskażeniowego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150,00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3763986145"/>
                  </a:ext>
                </a:extLst>
              </a:tr>
              <a:tr h="405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Wykonanie zabezpieczenia UPS zabezpieczającego instalację przed utratą napięcia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880,00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78" marR="53378" marT="8007" marB="0"/>
                </a:tc>
                <a:extLst>
                  <a:ext uri="{0D108BD9-81ED-4DB2-BD59-A6C34878D82A}">
                    <a16:rowId xmlns="" xmlns:a16="http://schemas.microsoft.com/office/drawing/2014/main" val="5099047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l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3077" name="Symbol zastępczy zawartości 2"/>
          <p:cNvSpPr>
            <a:spLocks/>
          </p:cNvSpPr>
          <p:nvPr/>
        </p:nvSpPr>
        <p:spPr bwMode="auto">
          <a:xfrm>
            <a:off x="468313" y="908050"/>
            <a:ext cx="8229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pl-PL" altLang="pl-PL" sz="2400" b="1"/>
          </a:p>
        </p:txBody>
      </p:sp>
      <p:pic>
        <p:nvPicPr>
          <p:cNvPr id="307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0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az 9" descr="E:\RPO_2014_2020\4.1Solary_fotowoltaika\EFRR_3_znaki_kolor.jpg"/>
          <p:cNvPicPr>
            <a:picLocks noChangeAspect="1" noChangeArrowheads="1"/>
          </p:cNvPicPr>
          <p:nvPr/>
        </p:nvPicPr>
        <p:blipFill>
          <a:blip r:embed="rId4" cstate="print"/>
          <a:srcRect l="11894" t="23073" r="13362" b="22015"/>
          <a:stretch>
            <a:fillRect/>
          </a:stretch>
        </p:blipFill>
        <p:spPr bwMode="auto">
          <a:xfrm>
            <a:off x="1725613" y="5604669"/>
            <a:ext cx="571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ytuł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470025"/>
          </a:xfrm>
        </p:spPr>
        <p:txBody>
          <a:bodyPr/>
          <a:lstStyle/>
          <a:p>
            <a:r>
              <a:rPr lang="pl-PL" altLang="pl-PL"/>
              <a:t>KOLEKTORY SŁONECZNE</a:t>
            </a:r>
          </a:p>
        </p:txBody>
      </p:sp>
      <p:sp>
        <p:nvSpPr>
          <p:cNvPr id="3081" name="Podtytuł 3"/>
          <p:cNvSpPr>
            <a:spLocks noGrp="1"/>
          </p:cNvSpPr>
          <p:nvPr>
            <p:ph type="subTitle" idx="1"/>
          </p:nvPr>
        </p:nvSpPr>
        <p:spPr>
          <a:xfrm>
            <a:off x="1371600" y="2162175"/>
            <a:ext cx="6400800" cy="2874963"/>
          </a:xfrm>
        </p:spPr>
        <p:txBody>
          <a:bodyPr/>
          <a:lstStyle/>
          <a:p>
            <a:r>
              <a:rPr lang="pl-PL" altLang="pl-PL" dirty="0"/>
              <a:t>Instalacje próżniowych kolektorów słonecznych wspomagające podgrzewanie ciepłej wody użytkowej w budynkach mieszkalnych.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79613" y="115888"/>
            <a:ext cx="256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NASŁONECZNIENIE</a:t>
            </a:r>
          </a:p>
        </p:txBody>
      </p:sp>
      <p:pic>
        <p:nvPicPr>
          <p:cNvPr id="4102" name="Picture 5" descr="Solar-map-Poland_582px-SolarG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55435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7740650" y="836613"/>
            <a:ext cx="863600" cy="79216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596188" y="620713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1000 W/m2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7596188" y="2205038"/>
            <a:ext cx="1079500" cy="9350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8027988" y="2636838"/>
            <a:ext cx="649287" cy="400050"/>
          </a:xfrm>
          <a:prstGeom prst="cloudCallout">
            <a:avLst>
              <a:gd name="adj1" fmla="val -74204"/>
              <a:gd name="adj2" fmla="val 5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750 W/m2</a:t>
            </a:r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7596188" y="3500438"/>
            <a:ext cx="1008062" cy="9366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l-PL" altLang="pl-PL">
              <a:cs typeface="Arial" charset="0"/>
            </a:endParaRPr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7667625" y="3933825"/>
            <a:ext cx="957263" cy="412750"/>
          </a:xfrm>
          <a:prstGeom prst="cloudCallout">
            <a:avLst>
              <a:gd name="adj1" fmla="val -30764"/>
              <a:gd name="adj2" fmla="val 36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8027988" y="4221163"/>
            <a:ext cx="957262" cy="412750"/>
          </a:xfrm>
          <a:prstGeom prst="cloudCallout">
            <a:avLst>
              <a:gd name="adj1" fmla="val 33583"/>
              <a:gd name="adj2" fmla="val 41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7596188" y="3284538"/>
            <a:ext cx="1122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250 W/m2</a:t>
            </a:r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7956550" y="5157788"/>
            <a:ext cx="720725" cy="666750"/>
          </a:xfrm>
          <a:prstGeom prst="cloudCallout">
            <a:avLst>
              <a:gd name="adj1" fmla="val -50000"/>
              <a:gd name="adj2" fmla="val 1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7380288" y="5589588"/>
            <a:ext cx="1006475" cy="504825"/>
          </a:xfrm>
          <a:prstGeom prst="cloudCallout">
            <a:avLst>
              <a:gd name="adj1" fmla="val -48579"/>
              <a:gd name="adj2" fmla="val 50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8172450" y="5661025"/>
            <a:ext cx="788988" cy="517525"/>
          </a:xfrm>
          <a:prstGeom prst="cloudCallout">
            <a:avLst>
              <a:gd name="adj1" fmla="val -76759"/>
              <a:gd name="adj2" fmla="val -51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pl-PL" altLang="pl-PL">
              <a:cs typeface="Arial" charset="0"/>
            </a:endParaRPr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7667625" y="4941888"/>
            <a:ext cx="112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1600" b="1">
                <a:cs typeface="Arial" charset="0"/>
              </a:rPr>
              <a:t>100 W/m2</a:t>
            </a: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tlo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08175" y="115888"/>
            <a:ext cx="619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PROMIENIOWANIE SŁONECZNE W CIĄGU ROKU</a:t>
            </a:r>
          </a:p>
        </p:txBody>
      </p:sp>
      <p:graphicFrame>
        <p:nvGraphicFramePr>
          <p:cNvPr id="5126" name="Object 13"/>
          <p:cNvGraphicFramePr>
            <a:graphicFrameLocks noChangeAspect="1"/>
          </p:cNvGraphicFramePr>
          <p:nvPr/>
        </p:nvGraphicFramePr>
        <p:xfrm>
          <a:off x="1908175" y="836613"/>
          <a:ext cx="72358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ykres" r:id="rId4" imgW="6924502" imgH="3990790" progId="">
                  <p:embed/>
                </p:oleObj>
              </mc:Choice>
              <mc:Fallback>
                <p:oleObj name="Wykres" r:id="rId4" imgW="6924502" imgH="399079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836613"/>
                        <a:ext cx="723582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2107171" y="5445125"/>
            <a:ext cx="6904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altLang="pl-PL" b="1" dirty="0">
                <a:solidFill>
                  <a:srgbClr val="FF0000"/>
                </a:solidFill>
                <a:cs typeface="Arial" charset="0"/>
              </a:rPr>
              <a:t>WNIOSEK:</a:t>
            </a:r>
          </a:p>
          <a:p>
            <a:pPr algn="ctr" eaLnBrk="1" hangingPunct="1"/>
            <a:endParaRPr lang="pl-PL" altLang="pl-PL" b="1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/>
            <a:r>
              <a:rPr lang="pl-PL" altLang="pl-PL" b="1" dirty="0">
                <a:solidFill>
                  <a:srgbClr val="FF0000"/>
                </a:solidFill>
                <a:cs typeface="Arial" charset="0"/>
              </a:rPr>
              <a:t>KOLEKOTRY PRÓŻNIOWE KONCENTRUJĄ WIĘCEJ ENERGII</a:t>
            </a:r>
          </a:p>
          <a:p>
            <a:pPr algn="ctr" eaLnBrk="1" hangingPunct="1"/>
            <a:endParaRPr lang="pl-PL" altLang="pl-PL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="" xmlns:a16="http://schemas.microsoft.com/office/drawing/2014/main" id="{2FDD63D6-CE71-4661-9B04-1C7C1288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908175" y="115888"/>
            <a:ext cx="6867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RODZAJ KOLEKTORÓW ORAZ WIELKOŚĆ INSTALACJI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5184576" cy="313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26" y="65088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pole tekstowe 1"/>
          <p:cNvSpPr txBox="1">
            <a:spLocks noChangeArrowheads="1"/>
          </p:cNvSpPr>
          <p:nvPr/>
        </p:nvSpPr>
        <p:spPr bwMode="auto">
          <a:xfrm>
            <a:off x="2555875" y="4487863"/>
            <a:ext cx="6264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000" dirty="0"/>
              <a:t>	</a:t>
            </a:r>
          </a:p>
        </p:txBody>
      </p: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2051050" y="3861048"/>
            <a:ext cx="70929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dirty="0"/>
              <a:t>	Wielkość instalacji dobrano w oparciu o liczbę osób korzystających z instalacji </a:t>
            </a:r>
            <a:r>
              <a:rPr lang="pl-PL" sz="2000" dirty="0" err="1"/>
              <a:t>c.w.u</a:t>
            </a:r>
            <a:r>
              <a:rPr lang="pl-PL" sz="2000" dirty="0"/>
              <a:t>. w gospodarstwie domowym:</a:t>
            </a:r>
          </a:p>
          <a:p>
            <a:r>
              <a:rPr lang="pl-PL" dirty="0"/>
              <a:t>1 – 3 osób - 207 szt. = 20 rur - 2100 W (szer.=223cm, wys.= 192cm)</a:t>
            </a:r>
          </a:p>
          <a:p>
            <a:r>
              <a:rPr lang="pl-PL" dirty="0"/>
              <a:t>	      zasobnik 200 l (H=144cm, Ø 54cm)</a:t>
            </a:r>
          </a:p>
          <a:p>
            <a:r>
              <a:rPr lang="pl-PL" dirty="0"/>
              <a:t>4 – 5 osób - 318 szt. = 30 rur - 3150 W (szer.=350cm, wys.= 192cm)</a:t>
            </a:r>
          </a:p>
          <a:p>
            <a:r>
              <a:rPr lang="pl-PL" dirty="0"/>
              <a:t>                     zasobnik 300 l (H=130cm, Ø 70cm)</a:t>
            </a:r>
          </a:p>
          <a:p>
            <a:r>
              <a:rPr lang="pl-PL" dirty="0"/>
              <a:t>6 – i więcej - 62 szt. = 40 rur - 4200 W (szer.=450cm, wys.= 192cm)</a:t>
            </a:r>
          </a:p>
          <a:p>
            <a:r>
              <a:rPr lang="pl-PL" dirty="0"/>
              <a:t>	       zasobnik 400 l (H=160cm, Ø 70cm)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908175" y="115888"/>
            <a:ext cx="450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ELEMENTY ZESTAWU SOLARNEGO</a:t>
            </a:r>
          </a:p>
        </p:txBody>
      </p:sp>
      <p:sp>
        <p:nvSpPr>
          <p:cNvPr id="3" name="Symbol zastępczy zawartości 2">
            <a:extLst/>
          </p:cNvPr>
          <p:cNvSpPr>
            <a:spLocks/>
          </p:cNvSpPr>
          <p:nvPr/>
        </p:nvSpPr>
        <p:spPr bwMode="auto">
          <a:xfrm>
            <a:off x="2093857" y="3180692"/>
            <a:ext cx="6697663" cy="356138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 wchodzi w skład zestawu?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Bateria słoneczna,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Zasobnik ciepłej wody użytkowej,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Grupa pompowa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Sterowniki solarny wraz z modemem do podłączenia do sieci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Naczynia </a:t>
            </a:r>
            <a:r>
              <a:rPr lang="pl-PL" dirty="0" err="1"/>
              <a:t>wzbiorcze</a:t>
            </a:r>
            <a:r>
              <a:rPr lang="pl-PL" dirty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rury do instalacji solarnych - łączące kolektor ze zbiornikiem,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uchwyty montażowe/konstrukcje wsporcze na dachu </a:t>
            </a:r>
            <a:br>
              <a:rPr lang="pl-PL" dirty="0"/>
            </a:br>
            <a:r>
              <a:rPr lang="pl-PL" dirty="0"/>
              <a:t>(w zależności od dachu i jego pokrycia) lub elewacji budynku,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armatur</a:t>
            </a:r>
            <a:r>
              <a:rPr lang="pl-PL" sz="2000" dirty="0"/>
              <a:t>a</a:t>
            </a:r>
            <a:r>
              <a:rPr lang="pl-PL" dirty="0"/>
              <a:t> montażowa,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dirty="0"/>
              <a:t>płyn solarny.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0" y="346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4824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altLang="pl-PL"/>
          </a:p>
        </p:txBody>
      </p:sp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E14A4A7D-95BB-43C2-815D-0D416756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34" y="713446"/>
            <a:ext cx="3308574" cy="204942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F414E1E0-ECA1-426F-93D6-F306D22F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608" y="695481"/>
            <a:ext cx="3184632" cy="294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908175" y="115888"/>
            <a:ext cx="507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BUDOWA KOLEKTORA PRÓŻNIOWEGO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765175"/>
            <a:ext cx="2171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263"/>
            <a:ext cx="3794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908050"/>
            <a:ext cx="331311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908175" y="115888"/>
            <a:ext cx="661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SPOSOBY MONTAŻU KOLEKTORÓW SŁONECZNYCH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30400" y="5500702"/>
            <a:ext cx="71897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>
                <a:solidFill>
                  <a:srgbClr val="FF0000"/>
                </a:solidFill>
                <a:cs typeface="Arial" charset="0"/>
              </a:rPr>
              <a:t>UWAGA !!!</a:t>
            </a:r>
          </a:p>
          <a:p>
            <a:pPr algn="ctr" eaLnBrk="1" hangingPunct="1"/>
            <a:r>
              <a:rPr lang="pl-PL" altLang="pl-PL" sz="2000" b="1" dirty="0">
                <a:solidFill>
                  <a:srgbClr val="FF0000"/>
                </a:solidFill>
                <a:cs typeface="Arial" charset="0"/>
              </a:rPr>
              <a:t>Nie montujemy na powierzchniach zawierających azbest oraz na gruncie.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788" y="720725"/>
            <a:ext cx="6296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57356" y="5000636"/>
            <a:ext cx="7404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pl-PL" sz="2000" b="1" dirty="0">
                <a:cs typeface="Arial" charset="0"/>
              </a:rPr>
              <a:t>Montaż tylko na dachu lub elewacji (ścianie) budynku.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tl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10088" y="13954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pl-PL" altLang="pl-PL" sz="4000">
              <a:solidFill>
                <a:srgbClr val="FFA605"/>
              </a:solidFill>
              <a:latin typeface="BritannicEFUltra" pitchFamily="2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47675" y="65088"/>
            <a:ext cx="837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altLang="pl-PL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908175" y="115888"/>
            <a:ext cx="1812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altLang="pl-PL" sz="2400" b="1">
                <a:latin typeface="Calibri" pitchFamily="34" charset="0"/>
              </a:rPr>
              <a:t>Dach skośny.</a:t>
            </a:r>
          </a:p>
          <a:p>
            <a:pPr eaLnBrk="1" hangingPunct="1"/>
            <a:endParaRPr lang="pl-PL" altLang="pl-PL" sz="2400" b="1">
              <a:latin typeface="Calibri" pitchFamily="34" charset="0"/>
            </a:endParaRPr>
          </a:p>
        </p:txBody>
      </p:sp>
      <p:sp>
        <p:nvSpPr>
          <p:cNvPr id="11270" name="AutoShape 9" descr="data:image/jpeg;base64,/9j/4AAQSkZJRgABAQAAAQABAAD/2wCEAAkGBxQTEhUUExQWFhQXGBgXGRUYFhgWGBoVGhUYFhccGBgaHSggGBolHBYXITEhJSkrLi4uFx8zODMsNygtLisBCgoKDg0OGxAQGywlICQsLCwsLCwtLCwsLCwsLCwsLCwsLCwsLCwsLCwsLCwsLCwsLCwsLCwsLCwsLCwsNywsLP/AABEIALgBEgMBIgACEQEDEQH/xAAbAAACAwEBAQAAAAAAAAAAAAADBAACBQEGB//EAEQQAAECBAQDBQUHAwIFAwUAAAECEQADITEEEkFRBWFxEyIygZEGQlKhsRQjYsHR4fAVcvEzgkNTY6LSJJKyNERzk+L/xAAaAQACAwEBAAAAAAAAAAAAAAABAgADBAUG/8QALhEAAgIBAwMDAgYCAwAAAAAAAAECEQMEITESQVETYYEFIjJCUnGh8JHhFBWx/9oADAMBAAIRAxEAPwD6gFQxh5Gc1tDMlCSkU/zDEkRY5FSiKr4YNDAF8PVpGw8Qwqm0P0IxVyikXrtASsxocUkkgECo22heTIJNRFiaqytx3oAlJvWOrmHeNXES8yWtGQtJBYxIuwSVFkTTBTOJhZ4IDziNBTKqSQYdkTmgfYFSXf8AOFTSA9w8G3KngwYGMGXMa0MIxxGsI4jKRrRIzU8RgqcemB0sbqQ9EhZGMTvBkzQYlBsvHIjx2AQXxUnMkjWMqbgiA5jchfFzQkVhoyaElFM8+RFcsFVeOERqUiigZEcaOYnEIQHWoAc/yFzHl+Me1yU92TVWp1bpYdSfKA5pDxxykejxOJTLTmWWH8sIBw/iiJxZIUNiQwPzoOcfPMbipk1ysmuj/n+kM8Oxjd7uunxKVUBOjD50iuWR1sXwwK/uPpBu1Hu3KJHmpUzMEmXMWBplcgHZIWCQNaPQ+cGTxCekvmRM0IUCjM1LpoC+w68qVq1w0Wy+ny/KzfaKtGXL40QfvJS0i4UhpgFKu3eI5hMMYbi8ldpiQrVBcK65SAW5t6RfHNCXDM09Nkjyh0iIBFyP18v0iNFlooaa2ZRokQrG49REiWidLN/CIYMWgjNrCqZtIMhUZXZoQ0ExaACZBEKgUNZcxAmI8R4AThTGdi8ISSRGnHCIKdAasxJuHI/WB5Y3ZiXDRnKwJ0Yw6n5K3DwCl4pg0SYUrDMxgS0sWIjghqBfZhMRhWqnzhVcg3hyVOIh2VMerQLaDSZgEER0KjanBBqwPygScMhXKD1E6TMEyDyZ7GOqkB4nYtpDbCbj8nEvB1YoC8ZYEdUSYTpG6maC8cNISxs/MeUAxE9KA61BI3Jb/MeT437ZJSSiSMxAcqLUqwZJOvPlTWFbjHceMJT2R6XFTky0layAkByf5c8o8xxH2vAOWQgrU7Cj16WHmY8bx3iU6aB3zMVQqShyAk2Gdru1EgXjUWhBQhMrCzBlSEnPNYOQCsXoAX0az7RTPUWtjZi0kU/u3EMdMnTJhVOWlL94jO7hqeCpGgAvs0JpyhgDQ1BAygnqW+cPLUAooaTLA7z1Iy36rd9Kl9oyselEwgqWVk7JLJNm5H6QkZu9zTLGkqQ1ODEgioLFy7EXra+0Cl4jKsGh3Glix8iYXCWsgvYudPzixBqKfzeLOoqcT1vC8VXItZVrlCXAfoHHV41a8/IhVBah06+keO4XiVEZAWUkuVXNbX16x6rDYhMxIZQWseKwLamlD1jNmjvaNOCdqmdC1AgMFAtX/TIcm9waAafuVaQsMpOYbEBVy/UfU7xA/wCJ77+j368orQ7H1HXVvPrGfqL6Ky8PlbslqlkWyqoN+4oFIHIDYRTieKxXZLyzEq1DpKFUvVJIP9rCpaDV58/e6foPI1gSpQJzJVlVumhLb6FrV52ho5pLuJLFF9jx6eLyNTNfX7yWK60yU6RI9oZSfw/9p+esSLPXB6KPayyHqIfQmK4tYBgIxg1joPc4a2G1ySQwpCKp6kUh5GKSdYtMQDrATrkL9jNGOMNS8eIBPSUHQjQxEYkG4EFoWx9GJB1gqVQgyTrB5SUjUwKGsajkcSqLZoUYXxWHzV1jOVKjZhefLeGixJRsQlI2EHWCaM0GlSmrByARBbIomcmQYuMIYcMrYwIoUNRAsnSjhwYbnFVYOkdmTyASSEgCpNh1MeT457fIlky5IExdBmDqdRsEpAdXW0K51yx44nN0kegxC0S0lSyEganfTr5R5DjftxKld2WMytHv5IFfMkCPM47F4zFLBmJUEAuxWEk7AZaJ8qne5gMuUUCi5Mpw/dAJJBu5JLp862BNYplqOyNuPRr8xReKnT1FUxM1QJIASyHFyc5s3whgNXtEl4IpKGky0AUAKiXJ8L2JWdiS9ywi06egjvYhanA8IYEJq1AwV5gC5cxRSJZciStdAolTgF7BQNWrdnV0ihzb3NccaSpFjOKb4hCbg5EpHfN8xALN8YbYQuvsjdU6YzIFFa6sWzDZFbOYdEuZ7khKdnIUoTNG0UQ/hsnWOqTOo8xCHBACdVnxZSS73dZOtISxqEewv2eGbvZQ6tbkf3mrqFE8omMTMIrkQk91IDaXyk3S+puRrFl5G72IKikZGSWJ/CAkUljVTV+cKLTh/CM0w3BZWVatgPdSL84ZSpgaFFKGq3Iu3/iKwLuWAKgdakP+UFC2qJZPIkD0O0cdWw6u5/eL0ylokqZlUCxANC2qXraPTcK4gQWQlJRZyWS/4WB9Y8upCmqQ/Ifz5Q1w7EKbsh3WsqhZHTd4L3VCJ9Ls9ytASWqH6Fxd6bbCO5394F9x8315CvlC3B15kZc5Ur4FsX1pY+VvODEmxTV26nS22wvHPlszdF2EyHa2oNa/mdvlFX5kaBw4fQdAKxV07EaO7119NvmdO5xoogcw/wCepelvrATGOOPw+n7xIvmV8Y9SPk1IkGwHtkYgP3g8EC0myRA1zJaTmV3QGqaCGlS0EOCKx2jzaQrNwqvdD9Iek4VhWhasZWL4imQFKUtOVP4q1tRtYycd7aAIzSyCkTEoJPwsVEgXNA3WFkwqkeuGWxL9YSm4RF8x6R4rFe2uYJKQxzChL9xnOlbENyhLhXtOtYmuQciFTMyuVk01MRSXkDZ9AGHGiiwg0lCCzF/P+bH0j43hfalaCshTmaGUNnBBpvF+G8UmS5gKZhoxGoF2J3qTTnCvIgo+yrktv6xaYnYkc484PaRIlIWXUCsIKjqyXKmGlx5Roq4vJASTMSMzMCqtnhtiWNYjG9mO8p6OzDpTzjLme1co5WJOY0GU2zZXtvHkPbPjmZaezLoZswOru45EGPKjiK0kqaqSGdmoQXrSwF4rlk6XRN2fZsVxqTKH3imLOzHlSg5/WGZGORMB7NWZgDTYv+kfGPt0yeHyqUoO5Zwak6co2eFe0EzDoJJAokObgAlTesD1Ve5ZCE5bJH1UYxIDqISBd6NrHmPaH20lS0qEkGYtizOE9bOqvJuceFxvGPtC1LXNypc5QlOYh6ggtQDQlz0FYUk4eQLImzFHK6lCqjUkFyNKtQNZrmmeffY34tH+oc4jjMTiG7WcmVU0UUlSQA/hHdQrlUjWtIVldkgN9pPhrlTVQfvVAvuT5vaDIQmmXCm1ydCe6dzyavw0rBUmdXLJlptVwWIo9KMKVsNMxMZpTbNkcaS2QmTJUbTppKtczGgqHIcgaUO7BhHZLN3MNQgklSgHTUZna53odE7w4UYgu6kIBU3hfoG95/huX7xgXYTKFeIPjNE5Qc9mBoCd1GibB4Fj0SX29O5LRRiGd/gS3xfgqBdUcyTu6VTwLswSHXYhzQnddG0gH2eUAM04qYnuhZHM5blCKl1a6QNMvDD8ZuzECYN9kyw3UwQFiiWwzz1KyuGCi/MJ1EsPUkVgAGGFKzNaAtMOwNkIG9zB0T5LsmWVAh7NmI0L1RKHza8W+2uzSSrOWLMntGplQQO6gU6wQAU4iW4CZC15r0ylRfwpc0lg7FzEXiJpCimSA6ghSwbiwlpTQgUYtBZuKnMs5AAO4pYLZat2SBa9yKxYfaStIdCFJToBklI3INib71gWQzsVLmgqKgkGgUAHCdkg78oAvDLFFk2cCgOXSu0PKwi2DqJSSQhLeM6qGoFL6/OFDgirNmJITUqJNNAB9IujIqkhbsNyXGr1+VhATMyELQzi5emxDC8GmSE7W3/M/kYHMCAHcVur/EWJlckbfDVS0NMUygWKlKbX6eUeoTiUzBnlLdOVld6qRzeuXnXyvHz3hSgVZFVSKy03HPz2j1/C+MS0nsphJ2YFSg+tASPzinNC9x8Muxr/AHnN/J7f9rj15xRSjqkMz+FqCnJgP8wNMtw4Ukpu7hsrs58xa4+GChC3O4IJ71j7pJfXT8oxmrYgQf8Alq9F/kIkVMpeqVP/ALokGyHnp/G5ix2SlkpIAY2Id6c3Ah1PtfOQhMsGoNFMPCAwHn+RjGn4ckglgRQGF/ecvUMDzDiOope55qh3FYwrT3iSSE66hm9IQUtXeFiCGex3r5g05RWaTQEsaD5tTRoZkmgSzpqQfJvKr+sJKQaA9lmSCBVNFDQitflpCiZC8xCiHaw3Ojm9jGhh+6klSgAD4js9epakdnS11yFCaNnWUgtfuoBo1q15QnVRdj085imH4HOUc4KClgWUpKHuWDnQGNMSkhPemS0nV1eZpodKQgnhiA+aZLLuSSrM5ppW8MIwksMAsX91Bt6CI5rya1o0go4hLAA7fNfupQpQvRiOu0XOPQAGRNUAcwJGWulwOUXk4RJt2y7WGUPrc0sYOvhRekkkv70wcw1BuB+1IT1ki2Ojj4MleNTRsOlxbNMAo7mgJGsWONmv3eyQa2BUdj4QI25HCyzmUgUaqztqBr+voxLw84eBMtA1ZL2a5PpfnzIebwWx0sV2POjCz1qBWuY2yZYBYbZrfvraNeVIYv8AZipQ1WvNV8xZwak6i9qswdVKnOHmgP8AhFWDlnGltObWK8wH3sTpYZR4qaEH6HomhqlNy5LowjHguFTmZMpCfN7lyb73vX4jaxTiD7yBctlBbcF6NzJpqSWELkS7nEKNfjOzJNPRxU2DCpElMo0R2kxgyilQATV2dRAzfhDhPMxIQlN1FAnkjjVydDa8PNrmnsKA0AorQ6uf/crVkwGZIqc+IV4g4zB3FrFswHveFItCsxCAXMlV/wDmJt8LuSx1VeBCehP/AAB5rZ9hQeAba7xoWjzfpM712D9Qx9mw48UzNUuMxqNf7UDWZcxxMvDD8R1DHvI3VtKGguqE/wCrAFIEhJL075UVL0oUgEDRLhI13jUlhQSnMmWD4yKq7+5NHba3KGWjyt1Qr12GrsEJsgOAkq94OkjN+JZfuSxojpFxjJbkCUpWbvMwBWq7qHuyxoBeKTMSvdBc5ldx8yrjNWtdLQvNx8zvOuqr90ORteieQpFi+n5Sp/UsK8jKseosRKUrMWJdu1b3EkDuoG0VmYqcyzkCW7q1gtkS7dmjTXStIzp/FJjuF1CWegASOgoOg9S0G4XJXMCVTFqyIfKnwurVTCx+lruYi0M7on/ZQatJjKftJVLACEqA7iABlQnVSgfCTd7wNOHm5VvN+6dyWH3q/wAJuXPWDTJKK+Kv/UVXrWsLLko2P/vX/wCUXr6bLyil/VF+lhVYOY6HmntDYP8A6aBYlQ1hCdgnBIKlAGqnYk9Lt0EdmoSNH6lR+phaYkEtlB2o8OtBXMv4K39Tt/h/kkzAgd4p0fkNawsqSl3pXXf+fOMXjOLzrOGksB/xpgDhgXKQ10jXcgRp4MycuQFZIADqTQgX17rCsZ5wUXsacWVz5RSeAggghJFUijlVvzjd4asJSlaL3JNzu5jG+zAhmZN/5+kcwJJPZqpLJoN6OxOguYratUy38Ls+iYbiEueBkUntRdIIc9NyBsXYQQSDo1nuPB8XIdWPJUYnAcWmWQhQBQbDT/MbuKk5S4qjxAjTcnUdR5iMGSFPg3QlaKjDL0STzDt/8h9IkcTglmoQSDV2R+0SE+B/k8acRlo1tnb94z52PSCQA4bdvN/5rvHJ80zVBCEknloN9tYLhOHhKu8O1OrA5E9Ve90EdFdMVueex4ZT4LiUpZSWFBUlQys4r1tGnJwc0peUjO9ApQygaOkHxU6PDEjDSVlKVCatY8IAypHRILADcxo44ysMWUpSpivdK1qCRupq/rCJSnxsvc2LFjxfi3fhGecGQxXh+0XoVzAT/tQAyR0EOYWVOCgsSJKUsWSqpCncKcejQDA8PkLV3CpS1APlBQAnajACsNY8SMN3SypirBRKm6ivVrwkMTldceTRPNGCSrfwjk0TXc9gCaktW8XlBdPv5YH4Up/M+UI4VWGUXU61Es2RQ8so6tG3I4PLbMtKUpFWp1dR/KFhglOVLjyPk1EccbfPgXEqZc4ju/2IeoYV62/OBGUT/wDcEdMo1A0PxadRrROdj5Sl0QRLFAQnxvruEt6w1/VJLMEGg+HQDXSjtoO8T1TJj6HSdj4sjnG2qKzJUsUM9R/3E22b8Tn5D4oEE4e3aKPh1Xd9GGvK2jmsE/qaHpKUd+6AXIGan9rUo4FaUif1UVPZK1Lvp4QpxUJajipsGELTLNhdQw18qiwUXY2BYXoBsagauY6rE4dLkyy1LhqNWhVf8Jvc7RaZxsJFZShYBLhyRo240SzC5rGZisUZinWwAJKZYqlJNyT76zqqNODTSyvwjLqNXDCvLGFzwsDKjs0EFz76gbt8IPxX0DCIcQAAlIASLAQkqdAVzo7mHFHEqRwc2aWWVyGpmKhRayosA5Nhy3Oyefo9oolJUefOwG535Jo+4FYclEIFLm51J3/lOkM5XwVqPdjGDlCXW62Yq+bAaB/3e8WmYl4UMyBLXDLYDdh5k+FZk5/KpJ0GpP8ANRuIEpZNPMmwA1fYQTDys1ahIrsSeexr/tf4nZJz7LkMY92FweFzHMqiQaDUkanbpp1cxprn6D02EKKm6WG0DVMgxSiGTsYXOgC5sCUuATFw9lYSZOjG47xFSCJElziJlC10A6D8ZHoINxjin2ZAVecsfdp+EfGfyGsC9kcIJS+2nIVMJPfINQ9WG6jq3Trj1GalSNeDB1PcPwngXYoypLqNyA+ZWw5Cw3hibw1STlzOvUJFAduZGptGqvi2RJmIlEdo4RMdikOysiTU07oU+7RXF4/sZKUolkJmpClzC3aFNwMnuIsd1UNmjnttnThFLYx14ZRHiJXvRvS0JTJasySkklJd9C2w0EaOPmFAAKCAUhRL95jUOn3RyuRWjtCkycW8Jyn1b+3QQNyx0x+VMM7vJJCBpYqIvUWAj2vs+AUNLUpKgxYqKg42CiWPMNzjwfBpoByMwIzJe/Omka3D+JKRMaUHO5LJB/OKs0LVj4Zq6Z6VakuXNXrWZf0jsNJ4jOb/AEEf/v8A/wCY5GOjZ8HmMNwpBYCbKCf+WkBv9xUXX5iGMZjpklh2iVaABCbdA3LWCry+9J9ITmYbDndHUGLou39xVKLjGobGlJ4itaCcPLVnNFTFsD/tAJHpQQBWN7EgTUolhV1nNMUSK6OSetIFKwyPcmkHkojTY/z6wFfAlqLpmZjYkt+RL1Bi71IydS48Gb0ZQi3HeT7mpO4yAn/0qVLBvMAtVqOL30ptCkvGISzyWKixXMUKm9VKG/8AiC4bCz5ScqFJYVs5cuX5/wAazwlxDDYmYMq+8i7DK2l2Nnps9ngvIskq4QVieKLkt5G9JxEiWkzCtClfhYgckpH1/wARn4jHTJhHayVZKZZbtTQqDVVUU0sz0hLhWDVJVmTJSFVDmhtXXT5daQ+cXiP+Wn3Q1TozN+W12FzlzfkhwLh09v1Mm7LnH69gXapoQACBtuANXYAObVVxFQf7g0e5D90uty19XsOZiv8AU5qfFLBYOSCd8pLtqduiaRVfFlgVlWvUXSa3DUFhYauYyqPhG1s6eJTG/wBHzdR8Xho2vw3NyWhTF+0SkkoEsBQZ3U+UihzUqrpYUA1hTiHtItYyy+4K98EksfhffVdzpSMNK/SOjptD1b5EcvVa+vtx/wCR2ZPJJUouo3J22A0HL63inaQu8TMSQBUnSOtGKiqRx5Scnb3YZU6OpQdb+oT5aq5WGvwmqRl1dWqtuQ/X03jnabQH923YnHIz2jUHn11L6mOCZCueOlUOlQGxgzYFmJta5JoALkk6AbwJDqLDqTYAC5J0EGLeFLgA1NiTuRpyB8NCe82RJSrZchiu7LJS9LJB8yQbnbkNNe9RBzN0FBtCxXRtI5niRjQXKxntYqZkLhUVUuHECrmQDF4tEmWZ0yoshHxq26bmIFJCVTJhaWi51J0SNyYwZKJuPnhRT3Xyy5ejDToLkxnz5VBGjDhc2P8AsvwWbjZ5nTSx8RUWZCNwOQoBHujgZQSZmVsPL7qR701T6m4BJcnanTJw3swrOZSVMtPjmg0ALXDswtl3Ho4n2aUqYsyyqTKQQlc3PmKiKurRa6WAZNI5Ll1SuzsQgoRqjVlYNKJSsTiQFLIBRKIokWQVJ0GydhXWM1YEpPbz/vJ8ysqWq3/5Zg2tlSb9ISm4DtpkycgqlSkkGZNKis2YFWb/AFJittzoIUOBM+ctaCqWjxLWoleVNsyyfGotYXJYMLFWSq/v8DBk5UdtN7y5hJQk3JesxfJ7DU8hVCbL7udXveEfEXqegMXn4MzZquwzJBdRKlZmQBVSyfy3YaCFJkgqX90VF6B6lTCpb3RemkQINUipWSx0PNo1sLlMtJSGDeh1+cZU6UdFOdTo+wToILhMaJToXdswAGuzekHkV2naPRJ4uoC8cjC7Sca5U+sSK/RiW+qz10qfOHiQFDcH+fwecWVjE+8g/Ufxx8qPFUT5wLKSFcw3Lb9L2zRY8STXOg6vruDfo1fnaMhss4rsFXIF9CN/3Or0vF04GXdKrjRWgYG5O7eeppHUmSstR31BBJfbmTba5ApHJnCgS6SQaVvVgxcM5YP6AMKxP3BR1WAULLUBzfzoTyFDs5a0W7OcKZ3L7Vch9nJ03Y6CApwk0WmFqG+xLVNGq720DmsQLng2zCgIa4q1rPcjW6miE+DqlTxqk3sB1vsmz2FhWLonzXrLB2FmJFm2o5B89oGjiUwVUgaPUjcO7am3y3hTiHtBkTl7P7wig90NcqpYGyR86s0ccpukhJ5YwVyYfGccEsArQwNQMxchmBFHd9drMKx5finFlzj3qJ0QLee/063hbEzVTFFS1FSjqdtgNBygXZx2tNo4495cnE1Otll2WyI8R46RFpMgr5AXOg/U8hUxubowJHJYKiw68gBck6CDqIQClNTZSt9wBoOVefwnkycAMqKJu+pO7/pbR/FCpMJ+LcbaIQrjoMUEQmLNkKwhU0SWCssPMmgAFSSdBA5MorLD9ABqSdAIcmrCBkRyJOpNweV6J0cE1KQElPsgxh3Z2YoJGRNgamxJFXO3JOlzVgkGeAlUQGJGNfuRuwuaLAwIGOKXFgjsMpbRySjOSScqUh1KNkpFyYFIlqWoJTc/LmYyeOcQ7UjDSD92C61/Goa/2jQanyinLkUUW48bkwPEsb9qWEpBTh5ZZI1UbPzWr5R7H2e4inDy+zTJUnELOQEMumgQ1lRPZ/2eTIlCZOSStQaVKHic0zFtf8CPSYPg3ZIy1OImAoSEmqSRUA6fiVpYc+NlyqbO3hwvGhfA+0MkhMhImSlksoZe0mFeuUpBC1qNBomLY32rlTJaZEt5KaoKVJKlJTqwAda1nbdnrGlM4NIwklRCyZ6kmWlSQ5zmhSgaA2Ju2orGbP4SnCSlTSofaMrA0aWo3Cd1s7q92rQn2odW3/f8iXGOK4eZJlIkqKUoJORVGOqpoaqjydhSF8XxCUZSZUhToBzLURlK5lnINgA7DQcyYt9gGGCZq/8AXUHlpIrLBfvqe6yDQaXu0KIwCUpE+aAST91LI8ZBqpX4EnfxHkDD0D9i+KxqBL7GSoLBYzZgcZ1CqUpeuRPzJfaK9shEspQoKmLH3ih7idEDmbqPQdRSOGJXmnTfAk94vlMxZrkS1tydB1ECXgTOUopASwKlFPcShPlpYAbkbwbIWzpQl3BWfCl6pGqjzMIHDXWTUVfdUXXh0qUAhJ0CWqpRdn5kn68oFPwjUL59STaCmBpsbRxmUwd3avXWJGV9lP8AAIkNaK+lnqsL7TzE0mIfcpNeZb+elDr4XjUia1cp2LjQi7bUcV0DR4jF4oJDJ8zGApak+FRHnT0NIk9JB8FWLXTX4tz7BO4ehXhLdGa/mAHo3/yMLr4esPlUbEXPLQmppZ9HUdI+b4Xi0+VVCvy3HTU6axtYT21mBgsBg1CAzDSgoOTNFEtNNcOzXDWY3zsewM2ekE3FS7PtVxXk9NkiJ/U1CipepFL+KobltZ6msZ+E9rUKqoc3Bo7C59a30DRqy+ISVjxJPIjQFw42LghIvqYolFrlGqM4y4ZyXxZFy6bka2LeL55j5NHkuO8LkygqbIxU2WVKURKSM6CSXJyKIyp6uY2+NYyUjMlICpmrHupJ1UbKVsBQR5mdLKiTrqT+cXYItO1sZ9Q1JU1ZkJ4tPTRQlThzT2avVLCDI9oZdpkmZL5pImD0LH5w3Nw2l9a/U/vCmKwzkd1umsb1laOdLAhmTjsOshsQnopKkK6DN3X840lyVqDIAyDRKkrfmSD89elI8vP4eNa7uB9dIXPCwGIBBu6VGnrrD+u3yVPT0emmSFC4I6iK5Iwhi8VKtPmDkvvfV6QSV7R4gFly5U3nlCD6pI+kXR1CKXgkjYKY5LlFRYCv5bnlCA9o5Z/1MOtHNC3+Sh+cN4f2hwrFKZipZLd5UsqP/a9tBUPUvQQzzRa2F9NrkfnLCBkQa0zK+f7gH+46CEif5/PrBpPZr/050pb18eVVS9Qti7nXeDLwCwHKS24qPlDQr5Ek2JARaCmXFSItFBkxVKSSwDk0AiyjAuL8R+yoZP8A9QsU/wCmg6/3HQaQkpdKGhGxf2g4l2QOGk1mKpNWNP8Apj8z5QDgvDVJAUCU6hQFVKGof3RDXsd7N9sVTJhyy01mKeoBqw5nePeYXCCexKezwspwhNszXc3alfTcxyM2fejs6bTUrZiox2KDT1TUpWaI7gUVpsSQaIRo4vVo0P6vixL7cmXLUSAihKpiBRQSLS0P71yTyjew+FE5QmKS0tLiWCGzbknRNqaDmYUm4dGKnAt91LDFds5FkpFgkNpo8UdSNDTMmT7QT2OK7FDpUEJKlsBSqZKQPENVGzjWB/12ZMUZ/YFSZLd1RAQkmxJLdoqjty2FX+JYNM+ciVLDCWllKqUIQ9gNxbckteKcdwSU9lIkvmctKoan3lH4yz8h0gXHYLUt7+TGxHG0zpxmLQtYuZYcKIF3VoHurnDHGeOyp6kMpkAB+6xFgwRyACQOV6vHeLYRMlIlpU5UHmEatZj8Lu3rqGWnYLsWKm7VQfK1UJIo/wCIiu4HWjpJ7gdr+9i3EOKImZRK7spAyoQbh6qJ3JNSdelIpiccgyxKkqdFFTF1GdelDXKmoHmdaKTOGhSe1UBkzZXfxG7AatRzaogCsEVF0ggsSctGHOG2FNXDLEtGcEdopwgC6E1ClHYmwHJR2hfCyMzqNEJqo/IJHMxnrwoT4SQR71Xf+fSBrkqbvKOY2FgPL+Xg0R8Dx4orRwNABYRyEfvPwxINC2cxfDSnxO27loRm4WPdKSIQxHCkq8Pd5aftGw4+548JI6QbMg3+Yh/FYMpopLfMesKKkCIGwQwoFU05iLJxE1NHzCvI1vb6xRimxiycR8XrAaTGUmuA8riZFDRtCPopI+ZEOS+IpbvApG/iT5EXPWM5kq/eBHDZfCSOhhXBMtjnkuT0CZwV4SD5/MnWOK+vqemwjzSioVygm+Ydwv5UPpBJPFFD3iN8wfycVA8oreN9i+OddzeVK3Zx6J/UwJcgXt9T+kKYfirtmS7H3C46kX+UNS8alVlB7EmjdBFbTRepRkAnSCTdz6t1JhSZgxt1I/eNggNy31J5RRSHqabJ/n1iKTQehMxfsurkfzeBzMKSKsryH1jcUj122/m0UVhgdHP0gqYrwo85M4eHYpPUGKYdKpZ+6mrQeRI+hjfVhtBX6Pyga8ObUO+npDLIVPAJSfaHGJLdoFjZaUKfzIf5w2n2nV/xMKlXNJUj9RF5KAkKQhIKlDLnFe4fEA9n+L0aOzuy7JEtCGmOSuYXKrlkpahHOGWZrgX/AIqZE+00hIKkSliaB3UqIUjNuWY0uzRn8B4RNxk4kHOtRzE0o+p5vQCNTE4KV90mT3lsCtSgFIK9kpUKgGlXdrR9AmcWxkpcuSVSMSWAW+HRLUg+FSUrQQCw1ZtIE8zkiQ03TI8lhOCkkplEoYOtTksBcqD11pDmDlTlLyYdSuzJBaZVNLrW/hGrdBePVJTk+5khlq7yyK5H1fdrbAPF8QEyJYloTmXMDJHxPR1cuWsY/U9jodFbJ/6PNYniOIzqky1melagAGCCdwn4Uu9NotifaCZKSqSUo7tErluyRqAGdSnbvftG2jCysLJJXVRBSVC5JHgTt1/K63BODhKe1md0gZkvZCWosjUnQHrtE6ogSkqr4EsNx8YVCpS5JlrDKSVEHMsihW1mBonnvHOC8Yw6c6piyZynJUQWKfhQdSaueTbwLh/CTiFKUsnI9TV1nYfnt1aFMZglzpxlskkOlg2RCU87AAfSI1Fh3S9jS4TiJc3EZ5q05yXlyzZ9Co2ZLOxuW5wvMw3bYhQEzMnMSqYaEh9AT3iTQDVxCPFcEmW0rK2UO58SiQ77gWYQjMwTBl5s9wDTKN+v7Q0V4Yrb7o1+NT88wIQO6gZEJFa69S5NdS+4juL+5R2I8ZYzTcZgXTLHJNyRc/2iMSSmY/jYD3m73kd4oqatNPGOrGHSA2bGCQEjtlgFKT3Un31s/mBRR8hrCISpatStRp1J/U/OA4jGTO6lYBSkUSn3Q7+davcxbDcRKXKEkkhs1iAaFhuRTzg0xWzWOFwooqYskUJCQzi7cokYn25O/wBYkCmSj1ChHAYr0ttHQY2nGOKD0PpGbieEJNU907aftGnHDEIeYxWBWm4puKiEJkkR7NUIYjhiVW7p9R6RCHlVSYrmUNY153DlJ0cbi37QmuUIIbYqMRuPOO91UGVIgMzDxA2Cm4MdDvFFS16srqH+d/nBUkj9DB0TgbhvnACKIxSkl+8ks184bof1hyVxRdPCs7uym6HWIqS9qwpOwYJhXFMsjmkuGasriiKpqk/i/KG5c0LDINNTv+kebMpYoDTYsR84oVNdJH9pI+rwjxeC+Opfc9UwsPP+aRQIegFPr15RhSuIqp33HwqDOOocRq4TjuVC0KlsFADOO8wcEim7corcGjRHNB+wx2WgqT84qcOXygVtb8o0uC8ckIlFaC88kjvBgkfFzHKNTAzZcpH2hahNnTKpDvXUnYRQ5yT4NCin3MbE8GMoAKSApSQonkdBz5xRUhUpmUsTQxFSMiSHbmSPSPRSEZXxOJLk1SnUnT/GkcwMoz1qxE4hMtNeQAsBv9TCeqN6aMiRi8TJAX2veKs3ZlPjBYkr6sKQ7J49OT/6hcoELUQSVjOoN/wk2AAev+YakYVOKnGZkaVYB6qajnZ+UA4lhRPxJTLU6UgAq91AFwlrig8zygqSFcX8f+gUcfRMm9rMQpSEEAJAOVD2Ky1TQltWhzinGJc5SZYmBEhwSs3Wen0+dIX49hzKySEeFgcoLqUsuHVsTSltNISxnCxIl95AMyZdTOEAe6nTNW/6REo7V8BbkueT0PFeIiUhMqSwUoADLXKk6vqo7+e0GwWGRhZJmLY2cgvnXdKUn4QddTHjMDwwZStZUmVUBIPiVsOQ1/zAguccstKitIfKknwvesTovaydfdo9FhElZXip1bqHMuztsKADUtsYy5UpU6Y3vKJJJsBck8gP5WAYriU1KTKWRMSFDvJDMwIysLgQxwbjSZNVyiZaqlWpawbRLw1NIW72C8XQEKyAZUpAbcg1dTe8btoCBpC65CUy86qrV4Bsnc9WYdCYocfLXN7ScqhJUQHLnbkNH5RTFYntFFZ1s21gB5BukMroDq9iSMOVqCBc3OgFSSeTAnyii0gUBpv+cNkiXLYEFax3yNE0IT1JqfIbwvh5BWsIDObk2AuSeQvBAhbLyESNf7bKFBJSQLEqYkaEjQxIgLY8zxxaIkSNpxShU1/WLdIkSIiFVCKtEiRAnBCeK4elWjHcfmIkSARmZiOHqTzG4/SEloiRIYFgly4GuVEiRBrBVFjBUYn4vWJEgBCgpNQYoqTEiRAPYVnYQQL7ORVJIO8SJBCmVJV7wCubMfUVi0rFMGClJG3iH6xIkK0nyOm1waX9dnqAClCYUhklw4H9tD5sY1cV7XdpLQhacoQA6BTMoan9IkSKpYYPsaI6jItrNmd7SyjJSiQrK476jQpGoA/MRrYfGScPhwuWoLKvAPiV8Stm2iRIxZIJbe50cU3JW+yJwjBEFU+ee+RmJPupv6t6dYVUs4ybqJCCwG5/8iw6ARyJCJ8vwO+F78jPtJOQlAw6UhUw5XA9xvClPOvzMTCcJRKkrVMLHKcyxcE0ZO7H1PIRIkC6S9xqXVXgwOG8LM7kgFhzOgHl6QPiJBUQGIScqWtSkSJFyb6qKa+1sTXhOzcEAKsRtC5wtWSSN2tHIkWldKi0ySU1QW3BqIiMTNAUzJBofxD9LRIkEjQHtDqkv1jsSJDFPUz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71" name="AutoShape 11" descr="data:image/jpeg;base64,/9j/4AAQSkZJRgABAQAAAQABAAD/2wCEAAkGBxQTEhUUExQWFhQXGBgXGRUYFhgWGBoVGhUYFhccGBgaHSggGBolHBYXITEhJSkrLi4uFx8zODMsNygtLisBCgoKDg0OGxAQGywlICQsLCwsLCwtLCwsLCwsLCwsLCwsLCwsLCwsLCwsLCwsLCwsLCwsLCwsLCwsLCwsNywsLP/AABEIALgBEgMBIgACEQEDEQH/xAAbAAACAwEBAQAAAAAAAAAAAAADBAACBQEGB//EAEQQAAECBAQDBQUHAwIFAwUAAAECEQADITEEEkFRBWFxEyIygZEGQlKhsRQjYsHR4fAVcvEzgkNTY6LSJJKyNERzk+L/xAAaAQACAwEBAAAAAAAAAAAAAAABAgADBAUG/8QALhEAAgIBAwMDAgYCAwAAAAAAAAECEQMEITESQVETYYEFIjJCUnGh8JHhFBWx/9oADAMBAAIRAxEAPwD6gFQxh5Gc1tDMlCSkU/zDEkRY5FSiKr4YNDAF8PVpGw8Qwqm0P0IxVyikXrtASsxocUkkgECo22heTIJNRFiaqytx3oAlJvWOrmHeNXES8yWtGQtJBYxIuwSVFkTTBTOJhZ4IDziNBTKqSQYdkTmgfYFSXf8AOFTSA9w8G3KngwYGMGXMa0MIxxGsI4jKRrRIzU8RgqcemB0sbqQ9EhZGMTvBkzQYlBsvHIjx2AQXxUnMkjWMqbgiA5jchfFzQkVhoyaElFM8+RFcsFVeOERqUiigZEcaOYnEIQHWoAc/yFzHl+Me1yU92TVWp1bpYdSfKA5pDxxykejxOJTLTmWWH8sIBw/iiJxZIUNiQwPzoOcfPMbipk1ysmuj/n+kM8Oxjd7uunxKVUBOjD50iuWR1sXwwK/uPpBu1Hu3KJHmpUzMEmXMWBplcgHZIWCQNaPQ+cGTxCekvmRM0IUCjM1LpoC+w68qVq1w0Wy+ny/KzfaKtGXL40QfvJS0i4UhpgFKu3eI5hMMYbi8ldpiQrVBcK65SAW5t6RfHNCXDM09Nkjyh0iIBFyP18v0iNFlooaa2ZRokQrG49REiWidLN/CIYMWgjNrCqZtIMhUZXZoQ0ExaACZBEKgUNZcxAmI8R4AThTGdi8ISSRGnHCIKdAasxJuHI/WB5Y3ZiXDRnKwJ0Yw6n5K3DwCl4pg0SYUrDMxgS0sWIjghqBfZhMRhWqnzhVcg3hyVOIh2VMerQLaDSZgEER0KjanBBqwPygScMhXKD1E6TMEyDyZ7GOqkB4nYtpDbCbj8nEvB1YoC8ZYEdUSYTpG6maC8cNISxs/MeUAxE9KA61BI3Jb/MeT437ZJSSiSMxAcqLUqwZJOvPlTWFbjHceMJT2R6XFTky0layAkByf5c8o8xxH2vAOWQgrU7Cj16WHmY8bx3iU6aB3zMVQqShyAk2Gdru1EgXjUWhBQhMrCzBlSEnPNYOQCsXoAX0az7RTPUWtjZi0kU/u3EMdMnTJhVOWlL94jO7hqeCpGgAvs0JpyhgDQ1BAygnqW+cPLUAooaTLA7z1Iy36rd9Kl9oyselEwgqWVk7JLJNm5H6QkZu9zTLGkqQ1ODEgioLFy7EXra+0Cl4jKsGh3Glix8iYXCWsgvYudPzixBqKfzeLOoqcT1vC8VXItZVrlCXAfoHHV41a8/IhVBah06+keO4XiVEZAWUkuVXNbX16x6rDYhMxIZQWseKwLamlD1jNmjvaNOCdqmdC1AgMFAtX/TIcm9waAafuVaQsMpOYbEBVy/UfU7xA/wCJ77+j368orQ7H1HXVvPrGfqL6Ky8PlbslqlkWyqoN+4oFIHIDYRTieKxXZLyzEq1DpKFUvVJIP9rCpaDV58/e6foPI1gSpQJzJVlVumhLb6FrV52ho5pLuJLFF9jx6eLyNTNfX7yWK60yU6RI9oZSfw/9p+esSLPXB6KPayyHqIfQmK4tYBgIxg1joPc4a2G1ySQwpCKp6kUh5GKSdYtMQDrATrkL9jNGOMNS8eIBPSUHQjQxEYkG4EFoWx9GJB1gqVQgyTrB5SUjUwKGsajkcSqLZoUYXxWHzV1jOVKjZhefLeGixJRsQlI2EHWCaM0GlSmrByARBbIomcmQYuMIYcMrYwIoUNRAsnSjhwYbnFVYOkdmTyASSEgCpNh1MeT457fIlky5IExdBmDqdRsEpAdXW0K51yx44nN0kegxC0S0lSyEganfTr5R5DjftxKld2WMytHv5IFfMkCPM47F4zFLBmJUEAuxWEk7AZaJ8qne5gMuUUCi5Mpw/dAJJBu5JLp862BNYplqOyNuPRr8xReKnT1FUxM1QJIASyHFyc5s3whgNXtEl4IpKGky0AUAKiXJ8L2JWdiS9ywi06egjvYhanA8IYEJq1AwV5gC5cxRSJZciStdAolTgF7BQNWrdnV0ihzb3NccaSpFjOKb4hCbg5EpHfN8xALN8YbYQuvsjdU6YzIFFa6sWzDZFbOYdEuZ7khKdnIUoTNG0UQ/hsnWOqTOo8xCHBACdVnxZSS73dZOtISxqEewv2eGbvZQ6tbkf3mrqFE8omMTMIrkQk91IDaXyk3S+puRrFl5G72IKikZGSWJ/CAkUljVTV+cKLTh/CM0w3BZWVatgPdSL84ZSpgaFFKGq3Iu3/iKwLuWAKgdakP+UFC2qJZPIkD0O0cdWw6u5/eL0ylokqZlUCxANC2qXraPTcK4gQWQlJRZyWS/4WB9Y8upCmqQ/Ifz5Q1w7EKbsh3WsqhZHTd4L3VCJ9Ls9ytASWqH6Fxd6bbCO5394F9x8315CvlC3B15kZc5Ur4FsX1pY+VvODEmxTV26nS22wvHPlszdF2EyHa2oNa/mdvlFX5kaBw4fQdAKxV07EaO7119NvmdO5xoogcw/wCepelvrATGOOPw+n7xIvmV8Y9SPk1IkGwHtkYgP3g8EC0myRA1zJaTmV3QGqaCGlS0EOCKx2jzaQrNwqvdD9Iek4VhWhasZWL4imQFKUtOVP4q1tRtYycd7aAIzSyCkTEoJPwsVEgXNA3WFkwqkeuGWxL9YSm4RF8x6R4rFe2uYJKQxzChL9xnOlbENyhLhXtOtYmuQciFTMyuVk01MRSXkDZ9AGHGiiwg0lCCzF/P+bH0j43hfalaCshTmaGUNnBBpvF+G8UmS5gKZhoxGoF2J3qTTnCvIgo+yrktv6xaYnYkc484PaRIlIWXUCsIKjqyXKmGlx5Roq4vJASTMSMzMCqtnhtiWNYjG9mO8p6OzDpTzjLme1co5WJOY0GU2zZXtvHkPbPjmZaezLoZswOru45EGPKjiK0kqaqSGdmoQXrSwF4rlk6XRN2fZsVxqTKH3imLOzHlSg5/WGZGORMB7NWZgDTYv+kfGPt0yeHyqUoO5Zwak6co2eFe0EzDoJJAokObgAlTesD1Ve5ZCE5bJH1UYxIDqISBd6NrHmPaH20lS0qEkGYtizOE9bOqvJuceFxvGPtC1LXNypc5QlOYh6ggtQDQlz0FYUk4eQLImzFHK6lCqjUkFyNKtQNZrmmeffY34tH+oc4jjMTiG7WcmVU0UUlSQA/hHdQrlUjWtIVldkgN9pPhrlTVQfvVAvuT5vaDIQmmXCm1ydCe6dzyavw0rBUmdXLJlptVwWIo9KMKVsNMxMZpTbNkcaS2QmTJUbTppKtczGgqHIcgaUO7BhHZLN3MNQgklSgHTUZna53odE7w4UYgu6kIBU3hfoG95/huX7xgXYTKFeIPjNE5Qc9mBoCd1GibB4Fj0SX29O5LRRiGd/gS3xfgqBdUcyTu6VTwLswSHXYhzQnddG0gH2eUAM04qYnuhZHM5blCKl1a6QNMvDD8ZuzECYN9kyw3UwQFiiWwzz1KyuGCi/MJ1EsPUkVgAGGFKzNaAtMOwNkIG9zB0T5LsmWVAh7NmI0L1RKHza8W+2uzSSrOWLMntGplQQO6gU6wQAU4iW4CZC15r0ylRfwpc0lg7FzEXiJpCimSA6ghSwbiwlpTQgUYtBZuKnMs5AAO4pYLZat2SBa9yKxYfaStIdCFJToBklI3INib71gWQzsVLmgqKgkGgUAHCdkg78oAvDLFFk2cCgOXSu0PKwi2DqJSSQhLeM6qGoFL6/OFDgirNmJITUqJNNAB9IujIqkhbsNyXGr1+VhATMyELQzi5emxDC8GmSE7W3/M/kYHMCAHcVur/EWJlckbfDVS0NMUygWKlKbX6eUeoTiUzBnlLdOVld6qRzeuXnXyvHz3hSgVZFVSKy03HPz2j1/C+MS0nsphJ2YFSg+tASPzinNC9x8Muxr/AHnN/J7f9rj15xRSjqkMz+FqCnJgP8wNMtw4Ukpu7hsrs58xa4+GChC3O4IJ71j7pJfXT8oxmrYgQf8Alq9F/kIkVMpeqVP/ALokGyHnp/G5ix2SlkpIAY2Id6c3Ah1PtfOQhMsGoNFMPCAwHn+RjGn4ckglgRQGF/ecvUMDzDiOope55qh3FYwrT3iSSE66hm9IQUtXeFiCGex3r5g05RWaTQEsaD5tTRoZkmgSzpqQfJvKr+sJKQaA9lmSCBVNFDQitflpCiZC8xCiHaw3Ojm9jGhh+6klSgAD4js9epakdnS11yFCaNnWUgtfuoBo1q15QnVRdj085imH4HOUc4KClgWUpKHuWDnQGNMSkhPemS0nV1eZpodKQgnhiA+aZLLuSSrM5ppW8MIwksMAsX91Bt6CI5rya1o0go4hLAA7fNfupQpQvRiOu0XOPQAGRNUAcwJGWulwOUXk4RJt2y7WGUPrc0sYOvhRekkkv70wcw1BuB+1IT1ki2Ojj4MleNTRsOlxbNMAo7mgJGsWONmv3eyQa2BUdj4QI25HCyzmUgUaqztqBr+voxLw84eBMtA1ZL2a5PpfnzIebwWx0sV2POjCz1qBWuY2yZYBYbZrfvraNeVIYv8AZipQ1WvNV8xZwak6i9qswdVKnOHmgP8AhFWDlnGltObWK8wH3sTpYZR4qaEH6HomhqlNy5LowjHguFTmZMpCfN7lyb73vX4jaxTiD7yBctlBbcF6NzJpqSWELkS7nEKNfjOzJNPRxU2DCpElMo0R2kxgyilQATV2dRAzfhDhPMxIQlN1FAnkjjVydDa8PNrmnsKA0AorQ6uf/crVkwGZIqc+IV4g4zB3FrFswHveFItCsxCAXMlV/wDmJt8LuSx1VeBCehP/AAB5rZ9hQeAba7xoWjzfpM712D9Qx9mw48UzNUuMxqNf7UDWZcxxMvDD8R1DHvI3VtKGguqE/wCrAFIEhJL075UVL0oUgEDRLhI13jUlhQSnMmWD4yKq7+5NHba3KGWjyt1Qr12GrsEJsgOAkq94OkjN+JZfuSxojpFxjJbkCUpWbvMwBWq7qHuyxoBeKTMSvdBc5ldx8yrjNWtdLQvNx8zvOuqr90ORteieQpFi+n5Sp/UsK8jKseosRKUrMWJdu1b3EkDuoG0VmYqcyzkCW7q1gtkS7dmjTXStIzp/FJjuF1CWegASOgoOg9S0G4XJXMCVTFqyIfKnwurVTCx+lruYi0M7on/ZQatJjKftJVLACEqA7iABlQnVSgfCTd7wNOHm5VvN+6dyWH3q/wAJuXPWDTJKK+Kv/UVXrWsLLko2P/vX/wCUXr6bLyil/VF+lhVYOY6HmntDYP8A6aBYlQ1hCdgnBIKlAGqnYk9Lt0EdmoSNH6lR+phaYkEtlB2o8OtBXMv4K39Tt/h/kkzAgd4p0fkNawsqSl3pXXf+fOMXjOLzrOGksB/xpgDhgXKQ10jXcgRp4MycuQFZIADqTQgX17rCsZ5wUXsacWVz5RSeAggghJFUijlVvzjd4asJSlaL3JNzu5jG+zAhmZN/5+kcwJJPZqpLJoN6OxOguYratUy38Ls+iYbiEueBkUntRdIIc9NyBsXYQQSDo1nuPB8XIdWPJUYnAcWmWQhQBQbDT/MbuKk5S4qjxAjTcnUdR5iMGSFPg3QlaKjDL0STzDt/8h9IkcTglmoQSDV2R+0SE+B/k8acRlo1tnb94z52PSCQA4bdvN/5rvHJ80zVBCEknloN9tYLhOHhKu8O1OrA5E9Ve90EdFdMVueex4ZT4LiUpZSWFBUlQys4r1tGnJwc0peUjO9ApQygaOkHxU6PDEjDSVlKVCatY8IAypHRILADcxo44ysMWUpSpivdK1qCRupq/rCJSnxsvc2LFjxfi3fhGecGQxXh+0XoVzAT/tQAyR0EOYWVOCgsSJKUsWSqpCncKcejQDA8PkLV3CpS1APlBQAnajACsNY8SMN3SypirBRKm6ivVrwkMTldceTRPNGCSrfwjk0TXc9gCaktW8XlBdPv5YH4Up/M+UI4VWGUXU61Es2RQ8so6tG3I4PLbMtKUpFWp1dR/KFhglOVLjyPk1EccbfPgXEqZc4ju/2IeoYV62/OBGUT/wDcEdMo1A0PxadRrROdj5Sl0QRLFAQnxvruEt6w1/VJLMEGg+HQDXSjtoO8T1TJj6HSdj4sjnG2qKzJUsUM9R/3E22b8Tn5D4oEE4e3aKPh1Xd9GGvK2jmsE/qaHpKUd+6AXIGan9rUo4FaUif1UVPZK1Lvp4QpxUJajipsGELTLNhdQw18qiwUXY2BYXoBsagauY6rE4dLkyy1LhqNWhVf8Jvc7RaZxsJFZShYBLhyRo240SzC5rGZisUZinWwAJKZYqlJNyT76zqqNODTSyvwjLqNXDCvLGFzwsDKjs0EFz76gbt8IPxX0DCIcQAAlIASLAQkqdAVzo7mHFHEqRwc2aWWVyGpmKhRayosA5Nhy3Oyefo9oolJUefOwG535Jo+4FYclEIFLm51J3/lOkM5XwVqPdjGDlCXW62Yq+bAaB/3e8WmYl4UMyBLXDLYDdh5k+FZk5/KpJ0GpP8ANRuIEpZNPMmwA1fYQTDys1ahIrsSeexr/tf4nZJz7LkMY92FweFzHMqiQaDUkanbpp1cxprn6D02EKKm6WG0DVMgxSiGTsYXOgC5sCUuATFw9lYSZOjG47xFSCJElziJlC10A6D8ZHoINxjin2ZAVecsfdp+EfGfyGsC9kcIJS+2nIVMJPfINQ9WG6jq3Trj1GalSNeDB1PcPwngXYoypLqNyA+ZWw5Cw3hibw1STlzOvUJFAduZGptGqvi2RJmIlEdo4RMdikOysiTU07oU+7RXF4/sZKUolkJmpClzC3aFNwMnuIsd1UNmjnttnThFLYx14ZRHiJXvRvS0JTJasySkklJd9C2w0EaOPmFAAKCAUhRL95jUOn3RyuRWjtCkycW8Jyn1b+3QQNyx0x+VMM7vJJCBpYqIvUWAj2vs+AUNLUpKgxYqKg42CiWPMNzjwfBpoByMwIzJe/Omka3D+JKRMaUHO5LJB/OKs0LVj4Zq6Z6VakuXNXrWZf0jsNJ4jOb/AEEf/v8A/wCY5GOjZ8HmMNwpBYCbKCf+WkBv9xUXX5iGMZjpklh2iVaABCbdA3LWCry+9J9ITmYbDndHUGLou39xVKLjGobGlJ4itaCcPLVnNFTFsD/tAJHpQQBWN7EgTUolhV1nNMUSK6OSetIFKwyPcmkHkojTY/z6wFfAlqLpmZjYkt+RL1Bi71IydS48Gb0ZQi3HeT7mpO4yAn/0qVLBvMAtVqOL30ptCkvGISzyWKixXMUKm9VKG/8AiC4bCz5ScqFJYVs5cuX5/wAazwlxDDYmYMq+8i7DK2l2Nnps9ngvIskq4QVieKLkt5G9JxEiWkzCtClfhYgckpH1/wARn4jHTJhHayVZKZZbtTQqDVVUU0sz0hLhWDVJVmTJSFVDmhtXXT5daQ+cXiP+Wn3Q1TozN+W12FzlzfkhwLh09v1Mm7LnH69gXapoQACBtuANXYAObVVxFQf7g0e5D90uty19XsOZiv8AU5qfFLBYOSCd8pLtqduiaRVfFlgVlWvUXSa3DUFhYauYyqPhG1s6eJTG/wBHzdR8Xho2vw3NyWhTF+0SkkoEsBQZ3U+UihzUqrpYUA1hTiHtItYyy+4K98EksfhffVdzpSMNK/SOjptD1b5EcvVa+vtx/wCR2ZPJJUouo3J22A0HL63inaQu8TMSQBUnSOtGKiqRx5Scnb3YZU6OpQdb+oT5aq5WGvwmqRl1dWqtuQ/X03jnabQH923YnHIz2jUHn11L6mOCZCueOlUOlQGxgzYFmJta5JoALkk6AbwJDqLDqTYAC5J0EGLeFLgA1NiTuRpyB8NCe82RJSrZchiu7LJS9LJB8yQbnbkNNe9RBzN0FBtCxXRtI5niRjQXKxntYqZkLhUVUuHECrmQDF4tEmWZ0yoshHxq26bmIFJCVTJhaWi51J0SNyYwZKJuPnhRT3Xyy5ejDToLkxnz5VBGjDhc2P8AsvwWbjZ5nTSx8RUWZCNwOQoBHujgZQSZmVsPL7qR701T6m4BJcnanTJw3swrOZSVMtPjmg0ALXDswtl3Ho4n2aUqYsyyqTKQQlc3PmKiKurRa6WAZNI5Ll1SuzsQgoRqjVlYNKJSsTiQFLIBRKIokWQVJ0GydhXWM1YEpPbz/vJ8ysqWq3/5Zg2tlSb9ISm4DtpkycgqlSkkGZNKis2YFWb/AFJittzoIUOBM+ctaCqWjxLWoleVNsyyfGotYXJYMLFWSq/v8DBk5UdtN7y5hJQk3JesxfJ7DU8hVCbL7udXveEfEXqegMXn4MzZquwzJBdRKlZmQBVSyfy3YaCFJkgqX90VF6B6lTCpb3RemkQINUipWSx0PNo1sLlMtJSGDeh1+cZU6UdFOdTo+wToILhMaJToXdswAGuzekHkV2naPRJ4uoC8cjC7Sca5U+sSK/RiW+qz10qfOHiQFDcH+fwecWVjE+8g/Ufxx8qPFUT5wLKSFcw3Lb9L2zRY8STXOg6vruDfo1fnaMhss4rsFXIF9CN/3Or0vF04GXdKrjRWgYG5O7eeppHUmSstR31BBJfbmTba5ApHJnCgS6SQaVvVgxcM5YP6AMKxP3BR1WAULLUBzfzoTyFDs5a0W7OcKZ3L7Vch9nJ03Y6CApwk0WmFqG+xLVNGq720DmsQLng2zCgIa4q1rPcjW6miE+DqlTxqk3sB1vsmz2FhWLonzXrLB2FmJFm2o5B89oGjiUwVUgaPUjcO7am3y3hTiHtBkTl7P7wig90NcqpYGyR86s0ccpukhJ5YwVyYfGccEsArQwNQMxchmBFHd9drMKx5finFlzj3qJ0QLee/063hbEzVTFFS1FSjqdtgNBygXZx2tNo4495cnE1Otll2WyI8R46RFpMgr5AXOg/U8hUxubowJHJYKiw68gBck6CDqIQClNTZSt9wBoOVefwnkycAMqKJu+pO7/pbR/FCpMJ+LcbaIQrjoMUEQmLNkKwhU0SWCssPMmgAFSSdBA5MorLD9ABqSdAIcmrCBkRyJOpNweV6J0cE1KQElPsgxh3Z2YoJGRNgamxJFXO3JOlzVgkGeAlUQGJGNfuRuwuaLAwIGOKXFgjsMpbRySjOSScqUh1KNkpFyYFIlqWoJTc/LmYyeOcQ7UjDSD92C61/Goa/2jQanyinLkUUW48bkwPEsb9qWEpBTh5ZZI1UbPzWr5R7H2e4inDy+zTJUnELOQEMumgQ1lRPZ/2eTIlCZOSStQaVKHic0zFtf8CPSYPg3ZIy1OImAoSEmqSRUA6fiVpYc+NlyqbO3hwvGhfA+0MkhMhImSlksoZe0mFeuUpBC1qNBomLY32rlTJaZEt5KaoKVJKlJTqwAda1nbdnrGlM4NIwklRCyZ6kmWlSQ5zmhSgaA2Ju2orGbP4SnCSlTSofaMrA0aWo3Cd1s7q92rQn2odW3/f8iXGOK4eZJlIkqKUoJORVGOqpoaqjydhSF8XxCUZSZUhToBzLURlK5lnINgA7DQcyYt9gGGCZq/8AXUHlpIrLBfvqe6yDQaXu0KIwCUpE+aAST91LI8ZBqpX4EnfxHkDD0D9i+KxqBL7GSoLBYzZgcZ1CqUpeuRPzJfaK9shEspQoKmLH3ih7idEDmbqPQdRSOGJXmnTfAk94vlMxZrkS1tydB1ECXgTOUopASwKlFPcShPlpYAbkbwbIWzpQl3BWfCl6pGqjzMIHDXWTUVfdUXXh0qUAhJ0CWqpRdn5kn68oFPwjUL59STaCmBpsbRxmUwd3avXWJGV9lP8AAIkNaK+lnqsL7TzE0mIfcpNeZb+elDr4XjUia1cp2LjQi7bUcV0DR4jF4oJDJ8zGApak+FRHnT0NIk9JB8FWLXTX4tz7BO4ehXhLdGa/mAHo3/yMLr4esPlUbEXPLQmppZ9HUdI+b4Xi0+VVCvy3HTU6axtYT21mBgsBg1CAzDSgoOTNFEtNNcOzXDWY3zsewM2ekE3FS7PtVxXk9NkiJ/U1CipepFL+KobltZ6msZ+E9rUKqoc3Bo7C59a30DRqy+ISVjxJPIjQFw42LghIvqYolFrlGqM4y4ZyXxZFy6bka2LeL55j5NHkuO8LkygqbIxU2WVKURKSM6CSXJyKIyp6uY2+NYyUjMlICpmrHupJ1UbKVsBQR5mdLKiTrqT+cXYItO1sZ9Q1JU1ZkJ4tPTRQlThzT2avVLCDI9oZdpkmZL5pImD0LH5w3Nw2l9a/U/vCmKwzkd1umsb1laOdLAhmTjsOshsQnopKkK6DN3X840lyVqDIAyDRKkrfmSD89elI8vP4eNa7uB9dIXPCwGIBBu6VGnrrD+u3yVPT0emmSFC4I6iK5Iwhi8VKtPmDkvvfV6QSV7R4gFly5U3nlCD6pI+kXR1CKXgkjYKY5LlFRYCv5bnlCA9o5Z/1MOtHNC3+Sh+cN4f2hwrFKZipZLd5UsqP/a9tBUPUvQQzzRa2F9NrkfnLCBkQa0zK+f7gH+46CEif5/PrBpPZr/050pb18eVVS9Qti7nXeDLwCwHKS24qPlDQr5Ek2JARaCmXFSItFBkxVKSSwDk0AiyjAuL8R+yoZP8A9QsU/wCmg6/3HQaQkpdKGhGxf2g4l2QOGk1mKpNWNP8Apj8z5QDgvDVJAUCU6hQFVKGof3RDXsd7N9sVTJhyy01mKeoBqw5nePeYXCCexKezwspwhNszXc3alfTcxyM2fejs6bTUrZiox2KDT1TUpWaI7gUVpsSQaIRo4vVo0P6vixL7cmXLUSAihKpiBRQSLS0P71yTyjew+FE5QmKS0tLiWCGzbknRNqaDmYUm4dGKnAt91LDFds5FkpFgkNpo8UdSNDTMmT7QT2OK7FDpUEJKlsBSqZKQPENVGzjWB/12ZMUZ/YFSZLd1RAQkmxJLdoqjty2FX+JYNM+ciVLDCWllKqUIQ9gNxbckteKcdwSU9lIkvmctKoan3lH4yz8h0gXHYLUt7+TGxHG0zpxmLQtYuZYcKIF3VoHurnDHGeOyp6kMpkAB+6xFgwRyACQOV6vHeLYRMlIlpU5UHmEatZj8Lu3rqGWnYLsWKm7VQfK1UJIo/wCIiu4HWjpJ7gdr+9i3EOKImZRK7spAyoQbh6qJ3JNSdelIpiccgyxKkqdFFTF1GdelDXKmoHmdaKTOGhSe1UBkzZXfxG7AatRzaogCsEVF0ggsSctGHOG2FNXDLEtGcEdopwgC6E1ClHYmwHJR2hfCyMzqNEJqo/IJHMxnrwoT4SQR71Xf+fSBrkqbvKOY2FgPL+Xg0R8Dx4orRwNABYRyEfvPwxINC2cxfDSnxO27loRm4WPdKSIQxHCkq8Pd5aftGw4+548JI6QbMg3+Yh/FYMpopLfMesKKkCIGwQwoFU05iLJxE1NHzCvI1vb6xRimxiycR8XrAaTGUmuA8riZFDRtCPopI+ZEOS+IpbvApG/iT5EXPWM5kq/eBHDZfCSOhhXBMtjnkuT0CZwV4SD5/MnWOK+vqemwjzSioVygm+Ydwv5UPpBJPFFD3iN8wfycVA8oreN9i+OddzeVK3Zx6J/UwJcgXt9T+kKYfirtmS7H3C46kX+UNS8alVlB7EmjdBFbTRepRkAnSCTdz6t1JhSZgxt1I/eNggNy31J5RRSHqabJ/n1iKTQehMxfsurkfzeBzMKSKsryH1jcUj122/m0UVhgdHP0gqYrwo85M4eHYpPUGKYdKpZ+6mrQeRI+hjfVhtBX6Pyga8ObUO+npDLIVPAJSfaHGJLdoFjZaUKfzIf5w2n2nV/xMKlXNJUj9RF5KAkKQhIKlDLnFe4fEA9n+L0aOzuy7JEtCGmOSuYXKrlkpahHOGWZrgX/AIqZE+00hIKkSliaB3UqIUjNuWY0uzRn8B4RNxk4kHOtRzE0o+p5vQCNTE4KV90mT3lsCtSgFIK9kpUKgGlXdrR9AmcWxkpcuSVSMSWAW+HRLUg+FSUrQQCw1ZtIE8zkiQ03TI8lhOCkkplEoYOtTksBcqD11pDmDlTlLyYdSuzJBaZVNLrW/hGrdBePVJTk+5khlq7yyK5H1fdrbAPF8QEyJYloTmXMDJHxPR1cuWsY/U9jodFbJ/6PNYniOIzqky1melagAGCCdwn4Uu9NotifaCZKSqSUo7tErluyRqAGdSnbvftG2jCysLJJXVRBSVC5JHgTt1/K63BODhKe1md0gZkvZCWosjUnQHrtE6ogSkqr4EsNx8YVCpS5JlrDKSVEHMsihW1mBonnvHOC8Yw6c6piyZynJUQWKfhQdSaueTbwLh/CTiFKUsnI9TV1nYfnt1aFMZglzpxlskkOlg2RCU87AAfSI1Fh3S9jS4TiJc3EZ5q05yXlyzZ9Co2ZLOxuW5wvMw3bYhQEzMnMSqYaEh9AT3iTQDVxCPFcEmW0rK2UO58SiQ77gWYQjMwTBl5s9wDTKN+v7Q0V4Yrb7o1+NT88wIQO6gZEJFa69S5NdS+4juL+5R2I8ZYzTcZgXTLHJNyRc/2iMSSmY/jYD3m73kd4oqatNPGOrGHSA2bGCQEjtlgFKT3Un31s/mBRR8hrCISpatStRp1J/U/OA4jGTO6lYBSkUSn3Q7+davcxbDcRKXKEkkhs1iAaFhuRTzg0xWzWOFwooqYskUJCQzi7cokYn25O/wBYkCmSj1ChHAYr0ttHQY2nGOKD0PpGbieEJNU907aftGnHDEIeYxWBWm4puKiEJkkR7NUIYjhiVW7p9R6RCHlVSYrmUNY153DlJ0cbi37QmuUIIbYqMRuPOO91UGVIgMzDxA2Cm4MdDvFFS16srqH+d/nBUkj9DB0TgbhvnACKIxSkl+8ks184bof1hyVxRdPCs7uym6HWIqS9qwpOwYJhXFMsjmkuGasriiKpqk/i/KG5c0LDINNTv+kebMpYoDTYsR84oVNdJH9pI+rwjxeC+Opfc9UwsPP+aRQIegFPr15RhSuIqp33HwqDOOocRq4TjuVC0KlsFADOO8wcEim7corcGjRHNB+wx2WgqT84qcOXygVtb8o0uC8ckIlFaC88kjvBgkfFzHKNTAzZcpH2hahNnTKpDvXUnYRQ5yT4NCin3MbE8GMoAKSApSQonkdBz5xRUhUpmUsTQxFSMiSHbmSPSPRSEZXxOJLk1SnUnT/GkcwMoz1qxE4hMtNeQAsBv9TCeqN6aMiRi8TJAX2veKs3ZlPjBYkr6sKQ7J49OT/6hcoELUQSVjOoN/wk2AAev+YakYVOKnGZkaVYB6qajnZ+UA4lhRPxJTLU6UgAq91AFwlrig8zygqSFcX8f+gUcfRMm9rMQpSEEAJAOVD2Ky1TQltWhzinGJc5SZYmBEhwSs3Wen0+dIX49hzKySEeFgcoLqUsuHVsTSltNISxnCxIl95AMyZdTOEAe6nTNW/6REo7V8BbkueT0PFeIiUhMqSwUoADLXKk6vqo7+e0GwWGRhZJmLY2cgvnXdKUn4QddTHjMDwwZStZUmVUBIPiVsOQ1/zAguccstKitIfKknwvesTovaydfdo9FhElZXip1bqHMuztsKADUtsYy5UpU6Y3vKJJJsBck8gP5WAYriU1KTKWRMSFDvJDMwIysLgQxwbjSZNVyiZaqlWpawbRLw1NIW72C8XQEKyAZUpAbcg1dTe8btoCBpC65CUy86qrV4Bsnc9WYdCYocfLXN7ScqhJUQHLnbkNH5RTFYntFFZ1s21gB5BukMroDq9iSMOVqCBc3OgFSSeTAnyii0gUBpv+cNkiXLYEFax3yNE0IT1JqfIbwvh5BWsIDObk2AuSeQvBAhbLyESNf7bKFBJSQLEqYkaEjQxIgLY8zxxaIkSNpxShU1/WLdIkSIiFVCKtEiRAnBCeK4elWjHcfmIkSARmZiOHqTzG4/SEloiRIYFgly4GuVEiRBrBVFjBUYn4vWJEgBCgpNQYoqTEiRAPYVnYQQL7ORVJIO8SJBCmVJV7wCubMfUVi0rFMGClJG3iH6xIkK0nyOm1waX9dnqAClCYUhklw4H9tD5sY1cV7XdpLQhacoQA6BTMoan9IkSKpYYPsaI6jItrNmd7SyjJSiQrK476jQpGoA/MRrYfGScPhwuWoLKvAPiV8Stm2iRIxZIJbe50cU3JW+yJwjBEFU+ee+RmJPupv6t6dYVUs4ybqJCCwG5/8iw6ARyJCJ8vwO+F78jPtJOQlAw6UhUw5XA9xvClPOvzMTCcJRKkrVMLHKcyxcE0ZO7H1PIRIkC6S9xqXVXgwOG8LM7kgFhzOgHl6QPiJBUQGIScqWtSkSJFyb6qKa+1sTXhOzcEAKsRtC5wtWSSN2tHIkWldKi0ySU1QW3BqIiMTNAUzJBofxD9LRIkEjQHtDqkv1jsSJDFPUz/2Q=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1272" name="AutoShape 13" descr="data:image/jpeg;base64,/9j/4AAQSkZJRgABAQAAAQABAAD/2wCEAAkGBxQTEhUUExQWFhQXGBgXGRUYFhgWGBoVGhUYFhccGBgaHSggGBolHBYXITEhJSkrLi4uFx8zODMsNygtLisBCgoKDg0OGxAQGywlICQsLCwsLCwtLCwsLCwsLCwsLCwsLCwsLCwsLCwsLCwsLCwsLCwsLCwsLCwsLCwsNywsLP/AABEIALgBEgMBIgACEQEDEQH/xAAbAAACAwEBAQAAAAAAAAAAAAADBAACBQEGB//EAEQQAAECBAQDBQUHAwIFAwUAAAECEQADITEEEkFRBWFxEyIygZEGQlKhsRQjYsHR4fAVcvEzgkNTY6LSJJKyNERzk+L/xAAaAQACAwEBAAAAAAAAAAAAAAABAgADBAUG/8QALhEAAgIBAwMDAgYCAwAAAAAAAAECEQMEITESQVETYYEFIjJCUnGh8JHhFBWx/9oADAMBAAIRAxEAPwD6gFQxh5Gc1tDMlCSkU/zDEkRY5FSiKr4YNDAF8PVpGw8Qwqm0P0IxVyikXrtASsxocUkkgECo22heTIJNRFiaqytx3oAlJvWOrmHeNXES8yWtGQtJBYxIuwSVFkTTBTOJhZ4IDziNBTKqSQYdkTmgfYFSXf8AOFTSA9w8G3KngwYGMGXMa0MIxxGsI4jKRrRIzU8RgqcemB0sbqQ9EhZGMTvBkzQYlBsvHIjx2AQXxUnMkjWMqbgiA5jchfFzQkVhoyaElFM8+RFcsFVeOERqUiigZEcaOYnEIQHWoAc/yFzHl+Me1yU92TVWp1bpYdSfKA5pDxxykejxOJTLTmWWH8sIBw/iiJxZIUNiQwPzoOcfPMbipk1ysmuj/n+kM8Oxjd7uunxKVUBOjD50iuWR1sXwwK/uPpBu1Hu3KJHmpUzMEmXMWBplcgHZIWCQNaPQ+cGTxCekvmRM0IUCjM1LpoC+w68qVq1w0Wy+ny/KzfaKtGXL40QfvJS0i4UhpgFKu3eI5hMMYbi8ldpiQrVBcK65SAW5t6RfHNCXDM09Nkjyh0iIBFyP18v0iNFlooaa2ZRokQrG49REiWidLN/CIYMWgjNrCqZtIMhUZXZoQ0ExaACZBEKgUNZcxAmI8R4AThTGdi8ISSRGnHCIKdAasxJuHI/WB5Y3ZiXDRnKwJ0Yw6n5K3DwCl4pg0SYUrDMxgS0sWIjghqBfZhMRhWqnzhVcg3hyVOIh2VMerQLaDSZgEER0KjanBBqwPygScMhXKD1E6TMEyDyZ7GOqkB4nYtpDbCbj8nEvB1YoC8ZYEdUSYTpG6maC8cNISxs/MeUAxE9KA61BI3Jb/MeT437ZJSSiSMxAcqLUqwZJOvPlTWFbjHceMJT2R6XFTky0layAkByf5c8o8xxH2vAOWQgrU7Cj16WHmY8bx3iU6aB3zMVQqShyAk2Gdru1EgXjUWhBQhMrCzBlSEnPNYOQCsXoAX0az7RTPUWtjZi0kU/u3EMdMnTJhVOWlL94jO7hqeCpGgAvs0JpyhgDQ1BAygnqW+cPLUAooaTLA7z1Iy36rd9Kl9oyselEwgqWVk7JLJNm5H6QkZu9zTLGkqQ1ODEgioLFy7EXra+0Cl4jKsGh3Glix8iYXCWsgvYudPzixBqKfzeLOoqcT1vC8VXItZVrlCXAfoHHV41a8/IhVBah06+keO4XiVEZAWUkuVXNbX16x6rDYhMxIZQWseKwLamlD1jNmjvaNOCdqmdC1AgMFAtX/TIcm9waAafuVaQsMpOYbEBVy/UfU7xA/wCJ77+j368orQ7H1HXVvPrGfqL6Ky8PlbslqlkWyqoN+4oFIHIDYRTieKxXZLyzEq1DpKFUvVJIP9rCpaDV58/e6foPI1gSpQJzJVlVumhLb6FrV52ho5pLuJLFF9jx6eLyNTNfX7yWK60yU6RI9oZSfw/9p+esSLPXB6KPayyHqIfQmK4tYBgIxg1joPc4a2G1ySQwpCKp6kUh5GKSdYtMQDrATrkL9jNGOMNS8eIBPSUHQjQxEYkG4EFoWx9GJB1gqVQgyTrB5SUjUwKGsajkcSqLZoUYXxWHzV1jOVKjZhefLeGixJRsQlI2EHWCaM0GlSmrByARBbIomcmQYuMIYcMrYwIoUNRAsnSjhwYbnFVYOkdmTyASSEgCpNh1MeT457fIlky5IExdBmDqdRsEpAdXW0K51yx44nN0kegxC0S0lSyEganfTr5R5DjftxKld2WMytHv5IFfMkCPM47F4zFLBmJUEAuxWEk7AZaJ8qne5gMuUUCi5Mpw/dAJJBu5JLp862BNYplqOyNuPRr8xReKnT1FUxM1QJIASyHFyc5s3whgNXtEl4IpKGky0AUAKiXJ8L2JWdiS9ywi06egjvYhanA8IYEJq1AwV5gC5cxRSJZciStdAolTgF7BQNWrdnV0ihzb3NccaSpFjOKb4hCbg5EpHfN8xALN8YbYQuvsjdU6YzIFFa6sWzDZFbOYdEuZ7khKdnIUoTNG0UQ/hsnWOqTOo8xCHBACdVnxZSS73dZOtISxqEewv2eGbvZQ6tbkf3mrqFE8omMTMIrkQk91IDaXyk3S+puRrFl5G72IKikZGSWJ/CAkUljVTV+cKLTh/CM0w3BZWVatgPdSL84ZSpgaFFKGq3Iu3/iKwLuWAKgdakP+UFC2qJZPIkD0O0cdWw6u5/eL0ylokqZlUCxANC2qXraPTcK4gQWQlJRZyWS/4WB9Y8upCmqQ/Ifz5Q1w7EKbsh3WsqhZHTd4L3VCJ9Ls9ytASWqH6Fxd6bbCO5394F9x8315CvlC3B15kZc5Ur4FsX1pY+VvODEmxTV26nS22wvHPlszdF2EyHa2oNa/mdvlFX5kaBw4fQdAKxV07EaO7119NvmdO5xoogcw/wCepelvrATGOOPw+n7xIvmV8Y9SPk1IkGwHtkYgP3g8EC0myRA1zJaTmV3QGqaCGlS0EOCKx2jzaQrNwqvdD9Iek4VhWhasZWL4imQFKUtOVP4q1tRtYycd7aAIzSyCkTEoJPwsVEgXNA3WFkwqkeuGWxL9YSm4RF8x6R4rFe2uYJKQxzChL9xnOlbENyhLhXtOtYmuQciFTMyuVk01MRSXkDZ9AGHGiiwg0lCCzF/P+bH0j43hfalaCshTmaGUNnBBpvF+G8UmS5gKZhoxGoF2J3qTTnCvIgo+yrktv6xaYnYkc484PaRIlIWXUCsIKjqyXKmGlx5Roq4vJASTMSMzMCqtnhtiWNYjG9mO8p6OzDpTzjLme1co5WJOY0GU2zZXtvHkPbPjmZaezLoZswOru45EGPKjiK0kqaqSGdmoQXrSwF4rlk6XRN2fZsVxqTKH3imLOzHlSg5/WGZGORMB7NWZgDTYv+kfGPt0yeHyqUoO5Zwak6co2eFe0EzDoJJAokObgAlTesD1Ve5ZCE5bJH1UYxIDqISBd6NrHmPaH20lS0qEkGYtizOE9bOqvJuceFxvGPtC1LXNypc5QlOYh6ggtQDQlz0FYUk4eQLImzFHK6lCqjUkFyNKtQNZrmmeffY34tH+oc4jjMTiG7WcmVU0UUlSQA/hHdQrlUjWtIVldkgN9pPhrlTVQfvVAvuT5vaDIQmmXCm1ydCe6dzyavw0rBUmdXLJlptVwWIo9KMKVsNMxMZpTbNkcaS2QmTJUbTppKtczGgqHIcgaUO7BhHZLN3MNQgklSgHTUZna53odE7w4UYgu6kIBU3hfoG95/huX7xgXYTKFeIPjNE5Qc9mBoCd1GibB4Fj0SX29O5LRRiGd/gS3xfgqBdUcyTu6VTwLswSHXYhzQnddG0gH2eUAM04qYnuhZHM5blCKl1a6QNMvDD8ZuzECYN9kyw3UwQFiiWwzz1KyuGCi/MJ1EsPUkVgAGGFKzNaAtMOwNkIG9zB0T5LsmWVAh7NmI0L1RKHza8W+2uzSSrOWLMntGplQQO6gU6wQAU4iW4CZC15r0ylRfwpc0lg7FzEXiJpCimSA6ghSwbiwlpTQgUYtBZuKnMs5AAO4pYLZat2SBa9yKxYfaStIdCFJToBklI3INib71gWQzsVLmgqKgkGgUAHCdkg78oAvDLFFk2cCgOXSu0PKwi2DqJSSQhLeM6qGoFL6/OFDgirNmJITUqJNNAB9IujIqkhbsNyXGr1+VhATMyELQzi5emxDC8GmSE7W3/M/kYHMCAHcVur/EWJlckbfDVS0NMUygWKlKbX6eUeoTiUzBnlLdOVld6qRzeuXnXyvHz3hSgVZFVSKy03HPz2j1/C+MS0nsphJ2YFSg+tASPzinNC9x8Muxr/AHnN/J7f9rj15xRSjqkMz+FqCnJgP8wNMtw4Ukpu7hsrs58xa4+GChC3O4IJ71j7pJfXT8oxmrYgQf8Alq9F/kIkVMpeqVP/ALokGyHnp/G5ix2SlkpIAY2Id6c3Ah1PtfOQhMsGoNFMPCAwHn+RjGn4ckglgRQGF/ecvUMDzDiOope55qh3FYwrT3iSSE66hm9IQUtXeFiCGex3r5g05RWaTQEsaD5tTRoZkmgSzpqQfJvKr+sJKQaA9lmSCBVNFDQitflpCiZC8xCiHaw3Ojm9jGhh+6klSgAD4js9epakdnS11yFCaNnWUgtfuoBo1q15QnVRdj085imH4HOUc4KClgWUpKHuWDnQGNMSkhPemS0nV1eZpodKQgnhiA+aZLLuSSrM5ppW8MIwksMAsX91Bt6CI5rya1o0go4hLAA7fNfupQpQvRiOu0XOPQAGRNUAcwJGWulwOUXk4RJt2y7WGUPrc0sYOvhRekkkv70wcw1BuB+1IT1ki2Ojj4MleNTRsOlxbNMAo7mgJGsWONmv3eyQa2BUdj4QI25HCyzmUgUaqztqBr+voxLw84eBMtA1ZL2a5PpfnzIebwWx0sV2POjCz1qBWuY2yZYBYbZrfvraNeVIYv8AZipQ1WvNV8xZwak6i9qswdVKnOHmgP8AhFWDlnGltObWK8wH3sTpYZR4qaEH6HomhqlNy5LowjHguFTmZMpCfN7lyb73vX4jaxTiD7yBctlBbcF6NzJpqSWELkS7nEKNfjOzJNPRxU2DCpElMo0R2kxgyilQATV2dRAzfhDhPMxIQlN1FAnkjjVydDa8PNrmnsKA0AorQ6uf/crVkwGZIqc+IV4g4zB3FrFswHveFItCsxCAXMlV/wDmJt8LuSx1VeBCehP/AAB5rZ9hQeAba7xoWjzfpM712D9Qx9mw48UzNUuMxqNf7UDWZcxxMvDD8R1DHvI3VtKGguqE/wCrAFIEhJL075UVL0oUgEDRLhI13jUlhQSnMmWD4yKq7+5NHba3KGWjyt1Qr12GrsEJsgOAkq94OkjN+JZfuSxojpFxjJbkCUpWbvMwBWq7qHuyxoBeKTMSvdBc5ldx8yrjNWtdLQvNx8zvOuqr90ORteieQpFi+n5Sp/UsK8jKseosRKUrMWJdu1b3EkDuoG0VmYqcyzkCW7q1gtkS7dmjTXStIzp/FJjuF1CWegASOgoOg9S0G4XJXMCVTFqyIfKnwurVTCx+lruYi0M7on/ZQatJjKftJVLACEqA7iABlQnVSgfCTd7wNOHm5VvN+6dyWH3q/wAJuXPWDTJKK+Kv/UVXrWsLLko2P/vX/wCUXr6bLyil/VF+lhVYOY6HmntDYP8A6aBYlQ1hCdgnBIKlAGqnYk9Lt0EdmoSNH6lR+phaYkEtlB2o8OtBXMv4K39Tt/h/kkzAgd4p0fkNawsqSl3pXXf+fOMXjOLzrOGksB/xpgDhgXKQ10jXcgRp4MycuQFZIADqTQgX17rCsZ5wUXsacWVz5RSeAggghJFUijlVvzjd4asJSlaL3JNzu5jG+zAhmZN/5+kcwJJPZqpLJoN6OxOguYratUy38Ls+iYbiEueBkUntRdIIc9NyBsXYQQSDo1nuPB8XIdWPJUYnAcWmWQhQBQbDT/MbuKk5S4qjxAjTcnUdR5iMGSFPg3QlaKjDL0STzDt/8h9IkcTglmoQSDV2R+0SE+B/k8acRlo1tnb94z52PSCQA4bdvN/5rvHJ80zVBCEknloN9tYLhOHhKu8O1OrA5E9Ve90EdFdMVueex4ZT4LiUpZSWFBUlQys4r1tGnJwc0peUjO9ApQygaOkHxU6PDEjDSVlKVCatY8IAypHRILADcxo44ysMWUpSpivdK1qCRupq/rCJSnxsvc2LFjxfi3fhGecGQxXh+0XoVzAT/tQAyR0EOYWVOCgsSJKUsWSqpCncKcejQDA8PkLV3CpS1APlBQAnajACsNY8SMN3SypirBRKm6ivVrwkMTldceTRPNGCSrfwjk0TXc9gCaktW8XlBdPv5YH4Up/M+UI4VWGUXU61Es2RQ8so6tG3I4PLbMtKUpFWp1dR/KFhglOVLjyPk1EccbfPgXEqZc4ju/2IeoYV62/OBGUT/wDcEdMo1A0PxadRrROdj5Sl0QRLFAQnxvruEt6w1/VJLMEGg+HQDXSjtoO8T1TJj6HSdj4sjnG2qKzJUsUM9R/3E22b8Tn5D4oEE4e3aKPh1Xd9GGvK2jmsE/qaHpKUd+6AXIGan9rUo4FaUif1UVPZK1Lvp4QpxUJajipsGELTLNhdQw18qiwUXY2BYXoBsagauY6rE4dLkyy1LhqNWhVf8Jvc7RaZxsJFZShYBLhyRo240SzC5rGZisUZinWwAJKZYqlJNyT76zqqNODTSyvwjLqNXDCvLGFzwsDKjs0EFz76gbt8IPxX0DCIcQAAlIASLAQkqdAVzo7mHFHEqRwc2aWWVyGpmKhRayosA5Nhy3Oyefo9oolJUefOwG535Jo+4FYclEIFLm51J3/lOkM5XwVqPdjGDlCXW62Yq+bAaB/3e8WmYl4UMyBLXDLYDdh5k+FZk5/KpJ0GpP8ANRuIEpZNPMmwA1fYQTDys1ahIrsSeexr/tf4nZJz7LkMY92FweFzHMqiQaDUkanbpp1cxprn6D02EKKm6WG0DVMgxSiGTsYXOgC5sCUuATFw9lYSZOjG47xFSCJElziJlC10A6D8ZHoINxjin2ZAVecsfdp+EfGfyGsC9kcIJS+2nIVMJPfINQ9WG6jq3Trj1GalSNeDB1PcPwngXYoypLqNyA+ZWw5Cw3hibw1STlzOvUJFAduZGptGqvi2RJmIlEdo4RMdikOysiTU07oU+7RXF4/sZKUolkJmpClzC3aFNwMnuIsd1UNmjnttnThFLYx14ZRHiJXvRvS0JTJasySkklJd9C2w0EaOPmFAAKCAUhRL95jUOn3RyuRWjtCkycW8Jyn1b+3QQNyx0x+VMM7vJJCBpYqIvUWAj2vs+AUNLUpKgxYqKg42CiWPMNzjwfBpoByMwIzJe/Omka3D+JKRMaUHO5LJB/OKs0LVj4Zq6Z6VakuXNXrWZf0jsNJ4jOb/AEEf/v8A/wCY5GOjZ8HmMNwpBYCbKCf+WkBv9xUXX5iGMZjpklh2iVaABCbdA3LWCry+9J9ITmYbDndHUGLou39xVKLjGobGlJ4itaCcPLVnNFTFsD/tAJHpQQBWN7EgTUolhV1nNMUSK6OSetIFKwyPcmkHkojTY/z6wFfAlqLpmZjYkt+RL1Bi71IydS48Gb0ZQi3HeT7mpO4yAn/0qVLBvMAtVqOL30ptCkvGISzyWKixXMUKm9VKG/8AiC4bCz5ScqFJYVs5cuX5/wAazwlxDDYmYMq+8i7DK2l2Nnps9ngvIskq4QVieKLkt5G9JxEiWkzCtClfhYgckpH1/wARn4jHTJhHayVZKZZbtTQqDVVUU0sz0hLhWDVJVmTJSFVDmhtXXT5daQ+cXiP+Wn3Q1TozN+W12FzlzfkhwLh09v1Mm7LnH69gXapoQACBtuANXYAObVVxFQf7g0e5D90uty19XsOZiv8AU5qfFLBYOSCd8pLtqduiaRVfFlgVlWvUXSa3DUFhYauYyqPhG1s6eJTG/wBHzdR8Xho2vw3NyWhTF+0SkkoEsBQZ3U+UihzUqrpYUA1hTiHtItYyy+4K98EksfhffVdzpSMNK/SOjptD1b5EcvVa+vtx/wCR2ZPJJUouo3J22A0HL63inaQu8TMSQBUnSOtGKiqRx5Scnb3YZU6OpQdb+oT5aq5WGvwmqRl1dWqtuQ/X03jnabQH923YnHIz2jUHn11L6mOCZCueOlUOlQGxgzYFmJta5JoALkk6AbwJDqLDqTYAC5J0EGLeFLgA1NiTuRpyB8NCe82RJSrZchiu7LJS9LJB8yQbnbkNNe9RBzN0FBtCxXRtI5niRjQXKxntYqZkLhUVUuHECrmQDF4tEmWZ0yoshHxq26bmIFJCVTJhaWi51J0SNyYwZKJuPnhRT3Xyy5ejDToLkxnz5VBGjDhc2P8AsvwWbjZ5nTSx8RUWZCNwOQoBHujgZQSZmVsPL7qR701T6m4BJcnanTJw3swrOZSVMtPjmg0ALXDswtl3Ho4n2aUqYsyyqTKQQlc3PmKiKurRa6WAZNI5Ll1SuzsQgoRqjVlYNKJSsTiQFLIBRKIokWQVJ0GydhXWM1YEpPbz/vJ8ysqWq3/5Zg2tlSb9ISm4DtpkycgqlSkkGZNKis2YFWb/AFJittzoIUOBM+ctaCqWjxLWoleVNsyyfGotYXJYMLFWSq/v8DBk5UdtN7y5hJQk3JesxfJ7DU8hVCbL7udXveEfEXqegMXn4MzZquwzJBdRKlZmQBVSyfy3YaCFJkgqX90VF6B6lTCpb3RemkQINUipWSx0PNo1sLlMtJSGDeh1+cZU6UdFOdTo+wToILhMaJToXdswAGuzekHkV2naPRJ4uoC8cjC7Sca5U+sSK/RiW+qz10qfOHiQFDcH+fwecWVjE+8g/Ufxx8qPFUT5wLKSFcw3Lb9L2zRY8STXOg6vruDfo1fnaMhss4rsFXIF9CN/3Or0vF04GXdKrjRWgYG5O7eeppHUmSstR31BBJfbmTba5ApHJnCgS6SQaVvVgxcM5YP6AMKxP3BR1WAULLUBzfzoTyFDs5a0W7OcKZ3L7Vch9nJ03Y6CApwk0WmFqG+xLVNGq720DmsQLng2zCgIa4q1rPcjW6miE+DqlTxqk3sB1vsmz2FhWLonzXrLB2FmJFm2o5B89oGjiUwVUgaPUjcO7am3y3hTiHtBkTl7P7wig90NcqpYGyR86s0ccpukhJ5YwVyYfGccEsArQwNQMxchmBFHd9drMKx5finFlzj3qJ0QLee/063hbEzVTFFS1FSjqdtgNBygXZx2tNo4495cnE1Otll2WyI8R46RFpMgr5AXOg/U8hUxubowJHJYKiw68gBck6CDqIQClNTZSt9wBoOVefwnkycAMqKJu+pO7/pbR/FCpMJ+LcbaIQrjoMUEQmLNkKwhU0SWCssPMmgAFSSdBA5MorLD9ABqSdAIcmrCBkRyJOpNweV6J0cE1KQElPsgxh3Z2YoJGRNgamxJFXO3JOlzVgkGeAlUQGJGNfuRuwuaLAwIGOKXFgjsMpbRySjOSScqUh1KNkpFyYFIlqWoJTc/LmYyeOcQ7UjDSD92C61/Goa/2jQanyinLkUUW48bkwPEsb9qWEpBTh5ZZI1UbPzWr5R7H2e4inDy+zTJUnELOQEMumgQ1lRPZ/2eTIlCZOSStQaVKHic0zFtf8CPSYPg3ZIy1OImAoSEmqSRUA6fiVpYc+NlyqbO3hwvGhfA+0MkhMhImSlksoZe0mFeuUpBC1qNBomLY32rlTJaZEt5KaoKVJKlJTqwAda1nbdnrGlM4NIwklRCyZ6kmWlSQ5zmhSgaA2Ju2orGbP4SnCSlTSofaMrA0aWo3Cd1s7q92rQn2odW3/f8iXGOK4eZJlIkqKUoJORVGOqpoaqjydhSF8XxCUZSZUhToBzLURlK5lnINgA7DQcyYt9gGGCZq/8AXUHlpIrLBfvqe6yDQaXu0KIwCUpE+aAST91LI8ZBqpX4EnfxHkDD0D9i+KxqBL7GSoLBYzZgcZ1CqUpeuRPzJfaK9shEspQoKmLH3ih7idEDmbqPQdRSOGJXmnTfAk94vlMxZrkS1tydB1ECXgTOUopASwKlFPcShPlpYAbkbwbIWzpQl3BWfCl6pGqjzMIHDXWTUVfdUXXh0qUAhJ0CWqpRdn5kn68oFPwjUL59STaCmBpsbRxmUwd3avXWJGV9lP8AAIkNaK+lnqsL7TzE0mIfcpNeZb+elDr4XjUia1cp2LjQi7bUcV0DR4jF4oJDJ8zGApak+FRHnT0NIk9JB8FWLXTX4tz7BO4ehXhLdGa/mAHo3/yMLr4esPlUbEXPLQmppZ9HUdI+b4Xi0+VVCvy3HTU6axtYT21mBgsBg1CAzDSgoOTNFEtNNcOzXDWY3zsewM2ekE3FS7PtVxXk9NkiJ/U1CipepFL+KobltZ6msZ+E9rUKqoc3Bo7C59a30DRqy+ISVjxJPIjQFw42LghIvqYolFrlGqM4y4ZyXxZFy6bka2LeL55j5NHkuO8LkygqbIxU2WVKURKSM6CSXJyKIyp6uY2+NYyUjMlICpmrHupJ1UbKVsBQR5mdLKiTrqT+cXYItO1sZ9Q1JU1ZkJ4tPTRQlThzT2avVLCDI9oZdpkmZL5pImD0LH5w3Nw2l9a/U/vCmKwzkd1umsb1laOdLAhmTjsOshsQnopKkK6DN3X840lyVqDIAyDRKkrfmSD89elI8vP4eNa7uB9dIXPCwGIBBu6VGnrrD+u3yVPT0emmSFC4I6iK5Iwhi8VKtPmDkvvfV6QSV7R4gFly5U3nlCD6pI+kXR1CKXgkjYKY5LlFRYCv5bnlCA9o5Z/1MOtHNC3+Sh+cN4f2hwrFKZipZLd5UsqP/a9tBUPUvQQzzRa2F9NrkfnLCBkQa0zK+f7gH+46CEif5/PrBpPZr/050pb18eVVS9Qti7nXeDLwCwHKS24qPlDQr5Ek2JARaCmXFSItFBkxVKSSwDk0AiyjAuL8R+yoZP8A9QsU/wCmg6/3HQaQkpdKGhGxf2g4l2QOGk1mKpNWNP8Apj8z5QDgvDVJAUCU6hQFVKGof3RDXsd7N9sVTJhyy01mKeoBqw5nePeYXCCexKezwspwhNszXc3alfTcxyM2fejs6bTUrZiox2KDT1TUpWaI7gUVpsSQaIRo4vVo0P6vixL7cmXLUSAihKpiBRQSLS0P71yTyjew+FE5QmKS0tLiWCGzbknRNqaDmYUm4dGKnAt91LDFds5FkpFgkNpo8UdSNDTMmT7QT2OK7FDpUEJKlsBSqZKQPENVGzjWB/12ZMUZ/YFSZLd1RAQkmxJLdoqjty2FX+JYNM+ciVLDCWllKqUIQ9gNxbckteKcdwSU9lIkvmctKoan3lH4yz8h0gXHYLUt7+TGxHG0zpxmLQtYuZYcKIF3VoHurnDHGeOyp6kMpkAB+6xFgwRyACQOV6vHeLYRMlIlpU5UHmEatZj8Lu3rqGWnYLsWKm7VQfK1UJIo/wCIiu4HWjpJ7gdr+9i3EOKImZRK7spAyoQbh6qJ3JNSdelIpiccgyxKkqdFFTF1GdelDXKmoHmdaKTOGhSe1UBkzZXfxG7AatRzaogCsEVF0ggsSctGHOG2FNXDLEtGcEdopwgC6E1ClHYmwHJR2hfCyMzqNEJqo/IJHMxnrwoT4SQR71Xf+fSBrkqbvKOY2FgPL+Xg0R8Dx4orRwNABYRyEfvPwxINC2cxfDSnxO27loRm4WPdKSIQxHCkq8Pd5aftGw4+548JI6QbMg3+Yh/FYMpopLfMesKKkCIGwQwoFU05iLJxE1NHzCvI1vb6xRimxiycR8XrAaTGUmuA8riZFDRtCPopI+ZEOS+IpbvApG/iT5EXPWM5kq/eBHDZfCSOhhXBMtjnkuT0CZwV4SD5/MnWOK+vqemwjzSioVygm+Ydwv5UPpBJPFFD3iN8wfycVA8oreN9i+OddzeVK3Zx6J/UwJcgXt9T+kKYfirtmS7H3C46kX+UNS8alVlB7EmjdBFbTRepRkAnSCTdz6t1JhSZgxt1I/eNggNy31J5RRSHqabJ/n1iKTQehMxfsurkfzeBzMKSKsryH1jcUj122/m0UVhgdHP0gqYrwo85M4eHYpPUGKYdKpZ+6mrQeRI+hjfVhtBX6Pyga8ObUO+npDLIVPAJSfaHGJLdoFjZaUKfzIf5w2n2nV/xMKlXNJUj9RF5KAkKQhIKlDLnFe4fEA9n+L0aOzuy7JEtCGmOSuYXKrlkpahHOGWZrgX/AIqZE+00hIKkSliaB3UqIUjNuWY0uzRn8B4RNxk4kHOtRzE0o+p5vQCNTE4KV90mT3lsCtSgFIK9kpUKgGlXdrR9AmcWxkpcuSVSMSWAW+HRLUg+FSUrQQCw1ZtIE8zkiQ03TI8lhOCkkplEoYOtTksBcqD11pDmDlTlLyYdSuzJBaZVNLrW/hGrdBePVJTk+5khlq7yyK5H1fdrbAPF8QEyJYloTmXMDJHxPR1cuWsY/U9jodFbJ/6PNYniOIzqky1melagAGCCdwn4Uu9NotifaCZKSqSUo7tErluyRqAGdSnbvftG2jCysLJJXVRBSVC5JHgTt1/K63BODhKe1md0gZkvZCWosjUnQHrtE6ogSkqr4EsNx8YVCpS5JlrDKSVEHMsihW1mBonnvHOC8Yw6c6piyZynJUQWKfhQdSaueTbwLh/CTiFKUsnI9TV1nYfnt1aFMZglzpxlskkOlg2RCU87AAfSI1Fh3S9jS4TiJc3EZ5q05yXlyzZ9Co2ZLOxuW5wvMw3bYhQEzMnMSqYaEh9AT3iTQDVxCPFcEmW0rK2UO58SiQ77gWYQjMwTBl5s9wDTKN+v7Q0V4Yrb7o1+NT88wIQO6gZEJFa69S5NdS+4juL+5R2I8ZYzTcZgXTLHJNyRc/2iMSSmY/jYD3m73kd4oqatNPGOrGHSA2bGCQEjtlgFKT3Un31s/mBRR8hrCISpatStRp1J/U/OA4jGTO6lYBSkUSn3Q7+davcxbDcRKXKEkkhs1iAaFhuRTzg0xWzWOFwooqYskUJCQzi7cokYn25O/wBYkCmSj1ChHAYr0ttHQY2nGOKD0PpGbieEJNU907aftGnHDEIeYxWBWm4puKiEJkkR7NUIYjhiVW7p9R6RCHlVSYrmUNY153DlJ0cbi37QmuUIIbYqMRuPOO91UGVIgMzDxA2Cm4MdDvFFS16srqH+d/nBUkj9DB0TgbhvnACKIxSkl+8ks184bof1hyVxRdPCs7uym6HWIqS9qwpOwYJhXFMsjmkuGasriiKpqk/i/KG5c0LDINNTv+kebMpYoDTYsR84oVNdJH9pI+rwjxeC+Opfc9UwsPP+aRQIegFPr15RhSuIqp33HwqDOOocRq4TjuVC0KlsFADOO8wcEim7corcGjRHNB+wx2WgqT84qcOXygVtb8o0uC8ckIlFaC88kjvBgkfFzHKNTAzZcpH2hahNnTKpDvXUnYRQ5yT4NCin3MbE8GMoAKSApSQonkdBz5xRUhUpmUsTQxFSMiSHbmSPSPRSEZXxOJLk1SnUnT/GkcwMoz1qxE4hMtNeQAsBv9TCeqN6aMiRi8TJAX2veKs3ZlPjBYkr6sKQ7J49OT/6hcoELUQSVjOoN/wk2AAev+YakYVOKnGZkaVYB6qajnZ+UA4lhRPxJTLU6UgAq91AFwlrig8zygqSFcX8f+gUcfRMm9rMQpSEEAJAOVD2Ky1TQltWhzinGJc5SZYmBEhwSs3Wen0+dIX49hzKySEeFgcoLqUsuHVsTSltNISxnCxIl95AMyZdTOEAe6nTNW/6REo7V8BbkueT0PFeIiUhMqSwUoADLXKk6vqo7+e0GwWGRhZJmLY2cgvnXdKUn4QddTHjMDwwZStZUmVUBIPiVsOQ1/zAguccstKitIfKknwvesTovaydfdo9FhElZXip1bqHMuztsKADUtsYy5UpU6Y3vKJJJsBck8gP5WAYriU1KTKWRMSFDvJDMwIysLgQxwbjSZNVyiZaqlWpawbRLw1NIW72C8XQEKyAZUpAbcg1dTe8btoCBpC65CUy86qrV4Bsnc9WYdCYocfLXN7ScqhJUQHLnbkNH5RTFYntFFZ1s21gB5BukMroDq9iSMOVqCBc3OgFSSeTAnyii0gUBpv+cNkiXLYEFax3yNE0IT1JqfIbwvh5BWsIDObk2AuSeQvBAhbLyESNf7bKFBJSQLEqYkaEjQxIgLY8zxxaIkSNpxShU1/WLdIkSIiFVCKtEiRAnBCeK4elWjHcfmIkSARmZiOHqTzG4/SEloiRIYFgly4GuVEiRBrBVFjBUYn4vWJEgBCgpNQYoqTEiRAPYVnYQQL7ORVJIO8SJBCmVJV7wCubMfUVi0rFMGClJG3iH6xIkK0nyOm1waX9dnqAClCYUhklw4H9tD5sY1cV7XdpLQhacoQA6BTMoan9IkSKpYYPsaI6jItrNmd7SyjJSiQrK476jQpGoA/MRrYfGScPhwuWoLKvAPiV8Stm2iRIxZIJbe50cU3JW+yJwjBEFU+ee+RmJPupv6t6dYVUs4ybqJCCwG5/8iw6ARyJCJ8vwO+F78jPtJOQlAw6UhUw5XA9xvClPOvzMTCcJRKkrVMLHKcyxcE0ZO7H1PIRIkC6S9xqXVXgwOG8LM7kgFhzOgHl6QPiJBUQGIScqWtSkSJFyb6qKa+1sTXhOzcEAKsRtC5wtWSSN2tHIkWldKi0ySU1QW3BqIiMTNAUzJBofxD9LRIkEjQHtDqkv1jsSJDFPUz/2Q==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363" y="1136793"/>
            <a:ext cx="31638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36793"/>
            <a:ext cx="3343161" cy="252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913"/>
            <a:ext cx="18351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2F717099-E49F-49DA-9F40-BAFEE61C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7759" y="4038833"/>
            <a:ext cx="319594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4F1B2D4F-3D25-42C0-96D7-12359453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34772"/>
            <a:ext cx="33733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SOLARY_draft">
  <a:themeElements>
    <a:clrScheme name="PrezentacjaSOLARY_dra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SOLARY_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SOLARY_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SOLARY_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SOLARY_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PrezentacjaSOLARY_draft</Template>
  <TotalTime>5513</TotalTime>
  <Words>579</Words>
  <Application>Microsoft Office PowerPoint</Application>
  <PresentationFormat>Pokaz na ekranie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PrezentacjaSOLARY_draft</vt:lpstr>
      <vt:lpstr>Wykres</vt:lpstr>
      <vt:lpstr>Prezentacja programu PowerPoint</vt:lpstr>
      <vt:lpstr>KOLEKTORY SŁONECZNE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WARUNKI DOFINANSOWANIA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Szpaki</dc:creator>
  <cp:lastModifiedBy>Patrycja Maśloch</cp:lastModifiedBy>
  <cp:revision>198</cp:revision>
  <dcterms:created xsi:type="dcterms:W3CDTF">2012-05-24T09:57:56Z</dcterms:created>
  <dcterms:modified xsi:type="dcterms:W3CDTF">2018-11-15T06:45:31Z</dcterms:modified>
</cp:coreProperties>
</file>